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701" r:id="rId2"/>
  </p:sldMasterIdLst>
  <p:notesMasterIdLst>
    <p:notesMasterId r:id="rId13"/>
  </p:notesMasterIdLst>
  <p:handoutMasterIdLst>
    <p:handoutMasterId r:id="rId14"/>
  </p:handoutMasterIdLst>
  <p:sldIdLst>
    <p:sldId id="306" r:id="rId3"/>
    <p:sldId id="296" r:id="rId4"/>
    <p:sldId id="312" r:id="rId5"/>
    <p:sldId id="304" r:id="rId6"/>
    <p:sldId id="292" r:id="rId7"/>
    <p:sldId id="309" r:id="rId8"/>
    <p:sldId id="305" r:id="rId9"/>
    <p:sldId id="310" r:id="rId10"/>
    <p:sldId id="311" r:id="rId11"/>
    <p:sldId id="260" r:id="rId12"/>
  </p:sldIdLst>
  <p:sldSz cx="16200438" cy="10799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5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5077"/>
    <a:srgbClr val="646D7B"/>
    <a:srgbClr val="BBCED0"/>
    <a:srgbClr val="335984"/>
    <a:srgbClr val="4E4F5B"/>
    <a:srgbClr val="F6F6F6"/>
    <a:srgbClr val="3C3A52"/>
    <a:srgbClr val="FF7E79"/>
    <a:srgbClr val="293847"/>
    <a:srgbClr val="BACE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83"/>
    <p:restoredTop sz="91514"/>
  </p:normalViewPr>
  <p:slideViewPr>
    <p:cSldViewPr snapToGrid="0" snapToObjects="1">
      <p:cViewPr>
        <p:scale>
          <a:sx n="25" d="100"/>
          <a:sy n="25" d="100"/>
        </p:scale>
        <p:origin x="313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2" d="100"/>
          <a:sy n="72" d="100"/>
        </p:scale>
        <p:origin x="323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5A4F339A-5BBC-B34A-964E-608C7717BA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7F19790-466B-3341-B3A8-E63F179985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5492EE-F1FC-A24D-9A7B-B17A69BE22DB}" type="datetimeFigureOut">
              <a:rPr lang="fr-FR" smtClean="0"/>
              <a:t>10/12/2020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AD0B21-C379-7646-B6DF-F5FACD97F6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7753845-D51B-E94B-8574-8252A7DA51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AFFA6-1CE5-C845-BBAB-30474E5D2B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03484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691EE-071B-FA4D-8CE2-AAA8038397E9}" type="datetimeFigureOut">
              <a:rPr lang="fr-FR" smtClean="0"/>
              <a:t>10/12/2020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D87BF6-2781-DE4A-A1E7-1617562C8E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3044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D87BF6-2781-DE4A-A1E7-1617562C8E4D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457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D87BF6-2781-DE4A-A1E7-1617562C8E4D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3501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D87BF6-2781-DE4A-A1E7-1617562C8E4D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1419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323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25831E7-72F3-A743-808A-E8F53F03568C}"/>
              </a:ext>
            </a:extLst>
          </p:cNvPr>
          <p:cNvSpPr/>
          <p:nvPr userDrawn="1"/>
        </p:nvSpPr>
        <p:spPr>
          <a:xfrm>
            <a:off x="0" y="-1691"/>
            <a:ext cx="6522720" cy="108014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6F3D10-1081-474C-BF6C-F260FF644718}"/>
              </a:ext>
            </a:extLst>
          </p:cNvPr>
          <p:cNvSpPr/>
          <p:nvPr userDrawn="1"/>
        </p:nvSpPr>
        <p:spPr>
          <a:xfrm>
            <a:off x="6522720" y="0"/>
            <a:ext cx="9677718" cy="107997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332A153-DEE4-3D4C-83C1-1391BBC72E83}"/>
              </a:ext>
            </a:extLst>
          </p:cNvPr>
          <p:cNvSpPr txBox="1"/>
          <p:nvPr userDrawn="1"/>
        </p:nvSpPr>
        <p:spPr>
          <a:xfrm>
            <a:off x="0" y="9372184"/>
            <a:ext cx="7732346" cy="1548455"/>
          </a:xfrm>
          <a:prstGeom prst="rect">
            <a:avLst/>
          </a:prstGeom>
          <a:noFill/>
        </p:spPr>
        <p:txBody>
          <a:bodyPr wrap="square" lIns="396000" tIns="180000" bIns="180000" rtlCol="0" anchor="ctr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rts Mill Goudy" panose="02000503000000000000" pitchFamily="2" charset="0"/>
                <a:ea typeface="+mn-ea"/>
                <a:cs typeface="+mn-cs"/>
              </a:rPr>
              <a:t>Noémie </a:t>
            </a:r>
            <a:r>
              <a:rPr kumimoji="0" lang="fr-FR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rts Mill Goudy" panose="02000503000000000000" pitchFamily="2" charset="0"/>
                <a:ea typeface="+mn-ea"/>
                <a:cs typeface="+mn-cs"/>
              </a:rPr>
              <a:t>Piérart</a:t>
            </a: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rts Mill Goudy" panose="02000503000000000000" pitchFamily="2" charset="0"/>
                <a:ea typeface="+mn-ea"/>
                <a:cs typeface="+mn-cs"/>
              </a:rPr>
              <a:t>  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rts Mill Goudy" panose="02000503000000000000" pitchFamily="2" charset="0"/>
                <a:ea typeface="+mn-ea"/>
                <a:cs typeface="+mn-cs"/>
              </a:rPr>
              <a:t>Développeur Web</a:t>
            </a:r>
          </a:p>
        </p:txBody>
      </p:sp>
    </p:spTree>
    <p:extLst>
      <p:ext uri="{BB962C8B-B14F-4D97-AF65-F5344CB8AC3E}">
        <p14:creationId xmlns:p14="http://schemas.microsoft.com/office/powerpoint/2010/main" val="38642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25831E7-72F3-A743-808A-E8F53F03568C}"/>
              </a:ext>
            </a:extLst>
          </p:cNvPr>
          <p:cNvSpPr/>
          <p:nvPr userDrawn="1"/>
        </p:nvSpPr>
        <p:spPr>
          <a:xfrm>
            <a:off x="0" y="-1691"/>
            <a:ext cx="4572000" cy="10801453"/>
          </a:xfrm>
          <a:prstGeom prst="rect">
            <a:avLst/>
          </a:prstGeom>
          <a:solidFill>
            <a:srgbClr val="64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DA13820-01F9-0D4A-A361-2F6B62467F6E}"/>
              </a:ext>
            </a:extLst>
          </p:cNvPr>
          <p:cNvSpPr txBox="1"/>
          <p:nvPr userDrawn="1"/>
        </p:nvSpPr>
        <p:spPr>
          <a:xfrm>
            <a:off x="0" y="9372184"/>
            <a:ext cx="7732346" cy="1548455"/>
          </a:xfrm>
          <a:prstGeom prst="rect">
            <a:avLst/>
          </a:prstGeom>
          <a:noFill/>
        </p:spPr>
        <p:txBody>
          <a:bodyPr wrap="square" lIns="396000" tIns="180000" bIns="180000" rtlCol="0" anchor="ctr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rts Mill Goudy" panose="02000503000000000000" pitchFamily="2" charset="0"/>
                <a:ea typeface="+mn-ea"/>
                <a:cs typeface="+mn-cs"/>
              </a:rPr>
              <a:t>Noémie </a:t>
            </a:r>
            <a:r>
              <a:rPr kumimoji="0" lang="fr-FR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rts Mill Goudy" panose="02000503000000000000" pitchFamily="2" charset="0"/>
                <a:ea typeface="+mn-ea"/>
                <a:cs typeface="+mn-cs"/>
              </a:rPr>
              <a:t>Piérart</a:t>
            </a: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rts Mill Goudy" panose="02000503000000000000" pitchFamily="2" charset="0"/>
                <a:ea typeface="+mn-ea"/>
                <a:cs typeface="+mn-cs"/>
              </a:rPr>
              <a:t>  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rts Mill Goudy" panose="02000503000000000000" pitchFamily="2" charset="0"/>
                <a:ea typeface="+mn-ea"/>
                <a:cs typeface="+mn-cs"/>
              </a:rPr>
              <a:t>Développeur Web</a:t>
            </a:r>
          </a:p>
        </p:txBody>
      </p:sp>
    </p:spTree>
    <p:extLst>
      <p:ext uri="{BB962C8B-B14F-4D97-AF65-F5344CB8AC3E}">
        <p14:creationId xmlns:p14="http://schemas.microsoft.com/office/powerpoint/2010/main" val="268385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25831E7-72F3-A743-808A-E8F53F03568C}"/>
              </a:ext>
            </a:extLst>
          </p:cNvPr>
          <p:cNvSpPr/>
          <p:nvPr userDrawn="1"/>
        </p:nvSpPr>
        <p:spPr>
          <a:xfrm>
            <a:off x="9821340" y="-1691"/>
            <a:ext cx="6522720" cy="1080145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5FBCCA1-15A0-344E-914D-076A50F82E80}"/>
              </a:ext>
            </a:extLst>
          </p:cNvPr>
          <p:cNvSpPr txBox="1"/>
          <p:nvPr userDrawn="1"/>
        </p:nvSpPr>
        <p:spPr>
          <a:xfrm>
            <a:off x="6255089" y="9941570"/>
            <a:ext cx="11269211" cy="979069"/>
          </a:xfrm>
          <a:prstGeom prst="rect">
            <a:avLst/>
          </a:prstGeom>
          <a:noFill/>
        </p:spPr>
        <p:txBody>
          <a:bodyPr wrap="square" lIns="396000" tIns="180000" bIns="180000" rtlCol="0" anchor="ctr" anchorCtr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orts Mill Goudy" panose="02000503000000000000" pitchFamily="2" charset="0"/>
                <a:ea typeface="+mn-ea"/>
                <a:cs typeface="+mn-cs"/>
              </a:rPr>
              <a:t>Noémie </a:t>
            </a:r>
            <a:r>
              <a:rPr kumimoji="0" lang="fr-FR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orts Mill Goudy" panose="02000503000000000000" pitchFamily="2" charset="0"/>
                <a:ea typeface="+mn-ea"/>
                <a:cs typeface="+mn-cs"/>
              </a:rPr>
              <a:t>Piérart</a:t>
            </a: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orts Mill Goudy" panose="02000503000000000000" pitchFamily="2" charset="0"/>
                <a:ea typeface="+mn-ea"/>
                <a:cs typeface="+mn-cs"/>
              </a:rPr>
              <a:t>  </a:t>
            </a:r>
            <a:r>
              <a:rPr kumimoji="0" lang="fr-F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- </a:t>
            </a:r>
            <a:r>
              <a:rPr kumimoji="0" lang="fr-F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orts Mill Goudy" panose="02000503000000000000" pitchFamily="2" charset="0"/>
                <a:ea typeface="+mn-ea"/>
                <a:cs typeface="+mn-cs"/>
              </a:rPr>
              <a:t>Développeur Web</a:t>
            </a:r>
          </a:p>
        </p:txBody>
      </p:sp>
    </p:spTree>
    <p:extLst>
      <p:ext uri="{BB962C8B-B14F-4D97-AF65-F5344CB8AC3E}">
        <p14:creationId xmlns:p14="http://schemas.microsoft.com/office/powerpoint/2010/main" val="298648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36C279C-898D-2644-A61A-8581EA829468}"/>
              </a:ext>
            </a:extLst>
          </p:cNvPr>
          <p:cNvSpPr/>
          <p:nvPr userDrawn="1"/>
        </p:nvSpPr>
        <p:spPr>
          <a:xfrm>
            <a:off x="0" y="-1691"/>
            <a:ext cx="16200438" cy="2520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2C46384-CA6B-7D44-BC04-EC6F8F70D8AB}"/>
              </a:ext>
            </a:extLst>
          </p:cNvPr>
          <p:cNvSpPr txBox="1"/>
          <p:nvPr userDrawn="1"/>
        </p:nvSpPr>
        <p:spPr>
          <a:xfrm>
            <a:off x="6255089" y="9941570"/>
            <a:ext cx="11269211" cy="979069"/>
          </a:xfrm>
          <a:prstGeom prst="rect">
            <a:avLst/>
          </a:prstGeom>
          <a:noFill/>
        </p:spPr>
        <p:txBody>
          <a:bodyPr wrap="square" lIns="396000" tIns="180000" bIns="180000" rtlCol="0" anchor="ctr" anchorCtr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orts Mill Goudy" panose="02000503000000000000" pitchFamily="2" charset="0"/>
                <a:ea typeface="+mn-ea"/>
                <a:cs typeface="+mn-cs"/>
              </a:rPr>
              <a:t>Noémie </a:t>
            </a:r>
            <a:r>
              <a:rPr kumimoji="0" lang="fr-FR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orts Mill Goudy" panose="02000503000000000000" pitchFamily="2" charset="0"/>
                <a:ea typeface="+mn-ea"/>
                <a:cs typeface="+mn-cs"/>
              </a:rPr>
              <a:t>Piérart</a:t>
            </a: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orts Mill Goudy" panose="02000503000000000000" pitchFamily="2" charset="0"/>
                <a:ea typeface="+mn-ea"/>
                <a:cs typeface="+mn-cs"/>
              </a:rPr>
              <a:t>  </a:t>
            </a:r>
            <a:r>
              <a:rPr kumimoji="0" lang="fr-F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- </a:t>
            </a:r>
            <a:r>
              <a:rPr kumimoji="0" lang="fr-F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orts Mill Goudy" panose="02000503000000000000" pitchFamily="2" charset="0"/>
                <a:ea typeface="+mn-ea"/>
                <a:cs typeface="+mn-cs"/>
              </a:rPr>
              <a:t>Développeur Web</a:t>
            </a:r>
          </a:p>
        </p:txBody>
      </p:sp>
    </p:spTree>
    <p:extLst>
      <p:ext uri="{BB962C8B-B14F-4D97-AF65-F5344CB8AC3E}">
        <p14:creationId xmlns:p14="http://schemas.microsoft.com/office/powerpoint/2010/main" val="249032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B1876F-54BC-F146-8123-F7BAE5385403}"/>
              </a:ext>
            </a:extLst>
          </p:cNvPr>
          <p:cNvSpPr/>
          <p:nvPr userDrawn="1"/>
        </p:nvSpPr>
        <p:spPr>
          <a:xfrm>
            <a:off x="0" y="-1691"/>
            <a:ext cx="6522720" cy="10801453"/>
          </a:xfrm>
          <a:prstGeom prst="rect">
            <a:avLst/>
          </a:prstGeom>
          <a:solidFill>
            <a:srgbClr val="BAC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5AE6A8A-4DA4-B34E-9293-96CE1EC4F2DD}"/>
              </a:ext>
            </a:extLst>
          </p:cNvPr>
          <p:cNvSpPr txBox="1"/>
          <p:nvPr userDrawn="1"/>
        </p:nvSpPr>
        <p:spPr>
          <a:xfrm>
            <a:off x="0" y="9372184"/>
            <a:ext cx="7732346" cy="1548455"/>
          </a:xfrm>
          <a:prstGeom prst="rect">
            <a:avLst/>
          </a:prstGeom>
          <a:noFill/>
        </p:spPr>
        <p:txBody>
          <a:bodyPr wrap="square" lIns="396000" tIns="180000" bIns="180000" rtlCol="0" anchor="ctr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rts Mill Goudy" panose="02000503000000000000" pitchFamily="2" charset="0"/>
                <a:ea typeface="+mn-ea"/>
                <a:cs typeface="+mn-cs"/>
              </a:rPr>
              <a:t>Noémie </a:t>
            </a:r>
            <a:r>
              <a:rPr kumimoji="0" lang="fr-FR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rts Mill Goudy" panose="02000503000000000000" pitchFamily="2" charset="0"/>
                <a:ea typeface="+mn-ea"/>
                <a:cs typeface="+mn-cs"/>
              </a:rPr>
              <a:t>Piérart</a:t>
            </a: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rts Mill Goudy" panose="02000503000000000000" pitchFamily="2" charset="0"/>
                <a:ea typeface="+mn-ea"/>
                <a:cs typeface="+mn-cs"/>
              </a:rPr>
              <a:t>  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rts Mill Goudy" panose="02000503000000000000" pitchFamily="2" charset="0"/>
                <a:ea typeface="+mn-ea"/>
                <a:cs typeface="+mn-cs"/>
              </a:rPr>
              <a:t>Développeur Web</a:t>
            </a:r>
          </a:p>
        </p:txBody>
      </p:sp>
    </p:spTree>
    <p:extLst>
      <p:ext uri="{BB962C8B-B14F-4D97-AF65-F5344CB8AC3E}">
        <p14:creationId xmlns:p14="http://schemas.microsoft.com/office/powerpoint/2010/main" val="31408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B1876F-54BC-F146-8123-F7BAE5385403}"/>
              </a:ext>
            </a:extLst>
          </p:cNvPr>
          <p:cNvSpPr/>
          <p:nvPr userDrawn="1"/>
        </p:nvSpPr>
        <p:spPr>
          <a:xfrm>
            <a:off x="9787474" y="-1691"/>
            <a:ext cx="6522720" cy="10801453"/>
          </a:xfrm>
          <a:prstGeom prst="rect">
            <a:avLst/>
          </a:prstGeom>
          <a:solidFill>
            <a:srgbClr val="BAC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D55D159-F865-004B-AF9B-08E47A2D5D6F}"/>
              </a:ext>
            </a:extLst>
          </p:cNvPr>
          <p:cNvSpPr txBox="1"/>
          <p:nvPr userDrawn="1"/>
        </p:nvSpPr>
        <p:spPr>
          <a:xfrm>
            <a:off x="6255089" y="9941570"/>
            <a:ext cx="11269211" cy="979069"/>
          </a:xfrm>
          <a:prstGeom prst="rect">
            <a:avLst/>
          </a:prstGeom>
          <a:noFill/>
        </p:spPr>
        <p:txBody>
          <a:bodyPr wrap="square" lIns="396000" tIns="180000" bIns="180000" rtlCol="0" anchor="ctr" anchorCtr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orts Mill Goudy" panose="02000503000000000000" pitchFamily="2" charset="0"/>
                <a:ea typeface="+mn-ea"/>
                <a:cs typeface="+mn-cs"/>
              </a:rPr>
              <a:t>Noémie </a:t>
            </a:r>
            <a:r>
              <a:rPr kumimoji="0" lang="fr-FR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orts Mill Goudy" panose="02000503000000000000" pitchFamily="2" charset="0"/>
                <a:ea typeface="+mn-ea"/>
                <a:cs typeface="+mn-cs"/>
              </a:rPr>
              <a:t>Piérart</a:t>
            </a: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orts Mill Goudy" panose="02000503000000000000" pitchFamily="2" charset="0"/>
                <a:ea typeface="+mn-ea"/>
                <a:cs typeface="+mn-cs"/>
              </a:rPr>
              <a:t>  </a:t>
            </a:r>
            <a:r>
              <a:rPr kumimoji="0" lang="fr-F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- </a:t>
            </a:r>
            <a:r>
              <a:rPr kumimoji="0" lang="fr-F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orts Mill Goudy" panose="02000503000000000000" pitchFamily="2" charset="0"/>
                <a:ea typeface="+mn-ea"/>
                <a:cs typeface="+mn-cs"/>
              </a:rPr>
              <a:t>Développeur Web</a:t>
            </a:r>
          </a:p>
        </p:txBody>
      </p:sp>
    </p:spTree>
    <p:extLst>
      <p:ext uri="{BB962C8B-B14F-4D97-AF65-F5344CB8AC3E}">
        <p14:creationId xmlns:p14="http://schemas.microsoft.com/office/powerpoint/2010/main" val="301958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B1876F-54BC-F146-8123-F7BAE5385403}"/>
              </a:ext>
            </a:extLst>
          </p:cNvPr>
          <p:cNvSpPr/>
          <p:nvPr userDrawn="1"/>
        </p:nvSpPr>
        <p:spPr>
          <a:xfrm>
            <a:off x="0" y="-1691"/>
            <a:ext cx="16200438" cy="2520000"/>
          </a:xfrm>
          <a:prstGeom prst="rect">
            <a:avLst/>
          </a:prstGeom>
          <a:solidFill>
            <a:srgbClr val="BAC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1C751AE-5FD8-004E-9183-0E1869B79B41}"/>
              </a:ext>
            </a:extLst>
          </p:cNvPr>
          <p:cNvSpPr txBox="1"/>
          <p:nvPr userDrawn="1"/>
        </p:nvSpPr>
        <p:spPr>
          <a:xfrm>
            <a:off x="6255089" y="9941570"/>
            <a:ext cx="11269211" cy="979069"/>
          </a:xfrm>
          <a:prstGeom prst="rect">
            <a:avLst/>
          </a:prstGeom>
          <a:noFill/>
        </p:spPr>
        <p:txBody>
          <a:bodyPr wrap="square" lIns="396000" tIns="180000" bIns="180000" rtlCol="0" anchor="ctr" anchorCtr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orts Mill Goudy" panose="02000503000000000000" pitchFamily="2" charset="0"/>
                <a:ea typeface="+mn-ea"/>
                <a:cs typeface="+mn-cs"/>
              </a:rPr>
              <a:t>Noémie </a:t>
            </a:r>
            <a:r>
              <a:rPr kumimoji="0" lang="fr-FR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orts Mill Goudy" panose="02000503000000000000" pitchFamily="2" charset="0"/>
                <a:ea typeface="+mn-ea"/>
                <a:cs typeface="+mn-cs"/>
              </a:rPr>
              <a:t>Piérart</a:t>
            </a: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orts Mill Goudy" panose="02000503000000000000" pitchFamily="2" charset="0"/>
                <a:ea typeface="+mn-ea"/>
                <a:cs typeface="+mn-cs"/>
              </a:rPr>
              <a:t>  </a:t>
            </a:r>
            <a:r>
              <a:rPr kumimoji="0" lang="fr-F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- </a:t>
            </a:r>
            <a:r>
              <a:rPr kumimoji="0" lang="fr-F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orts Mill Goudy" panose="02000503000000000000" pitchFamily="2" charset="0"/>
                <a:ea typeface="+mn-ea"/>
                <a:cs typeface="+mn-cs"/>
              </a:rPr>
              <a:t>Développeur Web</a:t>
            </a:r>
          </a:p>
        </p:txBody>
      </p:sp>
    </p:spTree>
    <p:extLst>
      <p:ext uri="{BB962C8B-B14F-4D97-AF65-F5344CB8AC3E}">
        <p14:creationId xmlns:p14="http://schemas.microsoft.com/office/powerpoint/2010/main" val="3912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113780" y="10009783"/>
            <a:ext cx="3645099" cy="574987"/>
          </a:xfrm>
          <a:prstGeom prst="rect">
            <a:avLst/>
          </a:prstGeom>
        </p:spPr>
        <p:txBody>
          <a:bodyPr/>
          <a:lstStyle/>
          <a:p>
            <a:fld id="{5B243D5F-E134-B748-846A-7BAFC2DB1783}" type="datetimeFigureOut">
              <a:rPr lang="fr-FR" smtClean="0"/>
              <a:t>10/12/2020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366395" y="10009783"/>
            <a:ext cx="5467648" cy="57498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41559" y="10009783"/>
            <a:ext cx="3645099" cy="574987"/>
          </a:xfrm>
          <a:prstGeom prst="rect">
            <a:avLst/>
          </a:prstGeom>
        </p:spPr>
        <p:txBody>
          <a:bodyPr/>
          <a:lstStyle/>
          <a:p>
            <a:fld id="{2748E25E-571B-4B42-93BA-0DBD70DB65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467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9441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702" r:id="rId3"/>
    <p:sldLayoutId id="2147483699" r:id="rId4"/>
    <p:sldLayoutId id="2147483698" r:id="rId5"/>
    <p:sldLayoutId id="2147483696" r:id="rId6"/>
    <p:sldLayoutId id="2147483700" r:id="rId7"/>
    <p:sldLayoutId id="2147483697" r:id="rId8"/>
    <p:sldLayoutId id="2147483691" r:id="rId9"/>
  </p:sldLayoutIdLst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xStyles>
    <p:titleStyle>
      <a:lvl1pPr algn="l" defTabSz="1439997" rtl="0" eaLnBrk="1" latinLnBrk="0" hangingPunct="1">
        <a:lnSpc>
          <a:spcPct val="90000"/>
        </a:lnSpc>
        <a:spcBef>
          <a:spcPct val="0"/>
        </a:spcBef>
        <a:buNone/>
        <a:defRPr sz="69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9999" indent="-359999" algn="l" defTabSz="1439997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4409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799996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3pPr>
      <a:lvl4pPr marL="2519995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3239994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959992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679991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399989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611998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1pPr>
      <a:lvl2pPr marL="719999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439997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3pPr>
      <a:lvl4pPr marL="2159996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2879994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599993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319991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03999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5759988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0916362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xStyles>
    <p:titleStyle>
      <a:lvl1pPr algn="l" defTabSz="1439997" rtl="0" eaLnBrk="1" latinLnBrk="0" hangingPunct="1">
        <a:lnSpc>
          <a:spcPct val="90000"/>
        </a:lnSpc>
        <a:spcBef>
          <a:spcPct val="0"/>
        </a:spcBef>
        <a:buNone/>
        <a:defRPr sz="69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9999" indent="-359999" algn="l" defTabSz="1439997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4409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799996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3pPr>
      <a:lvl4pPr marL="2519995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3239994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959992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679991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399989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611998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1pPr>
      <a:lvl2pPr marL="719999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439997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3pPr>
      <a:lvl4pPr marL="2159996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2879994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599993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319991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03999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5759988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microsoft.com/office/2007/relationships/hdphoto" Target="../media/hdphoto5.wdp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9.png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10" Type="http://schemas.microsoft.com/office/2007/relationships/hdphoto" Target="../media/hdphoto4.wdp"/><Relationship Id="rId4" Type="http://schemas.microsoft.com/office/2007/relationships/hdphoto" Target="../media/hdphoto2.wdp"/><Relationship Id="rId9" Type="http://schemas.openxmlformats.org/officeDocument/2006/relationships/image" Target="../media/image31.png"/><Relationship Id="rId1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microsoft.com/office/2007/relationships/hdphoto" Target="../media/hdphoto10.wdp"/><Relationship Id="rId18" Type="http://schemas.openxmlformats.org/officeDocument/2006/relationships/image" Target="../media/image45.png"/><Relationship Id="rId3" Type="http://schemas.openxmlformats.org/officeDocument/2006/relationships/image" Target="../media/image35.png"/><Relationship Id="rId21" Type="http://schemas.openxmlformats.org/officeDocument/2006/relationships/image" Target="../media/image33.png"/><Relationship Id="rId7" Type="http://schemas.openxmlformats.org/officeDocument/2006/relationships/image" Target="../media/image38.png"/><Relationship Id="rId12" Type="http://schemas.openxmlformats.org/officeDocument/2006/relationships/image" Target="../media/image41.png"/><Relationship Id="rId17" Type="http://schemas.openxmlformats.org/officeDocument/2006/relationships/image" Target="../media/image44.png"/><Relationship Id="rId2" Type="http://schemas.openxmlformats.org/officeDocument/2006/relationships/image" Target="../media/image34.png"/><Relationship Id="rId16" Type="http://schemas.openxmlformats.org/officeDocument/2006/relationships/image" Target="../media/image43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microsoft.com/office/2007/relationships/hdphoto" Target="../media/hdphoto9.wdp"/><Relationship Id="rId5" Type="http://schemas.microsoft.com/office/2007/relationships/hdphoto" Target="../media/hdphoto7.wdp"/><Relationship Id="rId15" Type="http://schemas.microsoft.com/office/2007/relationships/hdphoto" Target="../media/hdphoto11.wdp"/><Relationship Id="rId10" Type="http://schemas.openxmlformats.org/officeDocument/2006/relationships/image" Target="../media/image40.png"/><Relationship Id="rId19" Type="http://schemas.microsoft.com/office/2007/relationships/hdphoto" Target="../media/hdphoto12.wdp"/><Relationship Id="rId4" Type="http://schemas.openxmlformats.org/officeDocument/2006/relationships/image" Target="../media/image36.png"/><Relationship Id="rId9" Type="http://schemas.microsoft.com/office/2007/relationships/hdphoto" Target="../media/hdphoto8.wdp"/><Relationship Id="rId1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8.png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805360B-542E-404E-B985-5160A43EB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733" y="3356891"/>
            <a:ext cx="10854508" cy="728892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87FFDC9-005B-0149-A92A-CF260D0AF8CB}"/>
              </a:ext>
            </a:extLst>
          </p:cNvPr>
          <p:cNvSpPr txBox="1"/>
          <p:nvPr/>
        </p:nvSpPr>
        <p:spPr>
          <a:xfrm>
            <a:off x="711200" y="965140"/>
            <a:ext cx="14732000" cy="2425619"/>
          </a:xfrm>
          <a:prstGeom prst="rect">
            <a:avLst/>
          </a:prstGeom>
          <a:solidFill>
            <a:srgbClr val="BACECF"/>
          </a:solidFill>
        </p:spPr>
        <p:txBody>
          <a:bodyPr wrap="square" lIns="396000" tIns="180000" bIns="180000" rtlCol="0" anchor="ctr" anchorCtr="0">
            <a:spAutoFit/>
          </a:bodyPr>
          <a:lstStyle/>
          <a:p>
            <a:pPr algn="ctr"/>
            <a:r>
              <a:rPr lang="fr-FR" sz="8000" dirty="0">
                <a:solidFill>
                  <a:srgbClr val="293847"/>
                </a:solidFill>
                <a:latin typeface="Sorts Mill Goudy" panose="02000503000000000000" pitchFamily="2" charset="0"/>
              </a:rPr>
              <a:t>Noémie </a:t>
            </a:r>
            <a:r>
              <a:rPr lang="fr-FR" sz="8000" dirty="0" err="1">
                <a:solidFill>
                  <a:srgbClr val="293847"/>
                </a:solidFill>
                <a:latin typeface="Sorts Mill Goudy" panose="02000503000000000000" pitchFamily="2" charset="0"/>
              </a:rPr>
              <a:t>Piérart</a:t>
            </a:r>
            <a:r>
              <a:rPr lang="fr-FR" sz="8000" dirty="0">
                <a:solidFill>
                  <a:srgbClr val="293847"/>
                </a:solidFill>
                <a:latin typeface="Sorts Mill Goudy" panose="02000503000000000000" pitchFamily="2" charset="0"/>
              </a:rPr>
              <a:t> </a:t>
            </a:r>
          </a:p>
          <a:p>
            <a:pPr algn="ctr"/>
            <a:r>
              <a:rPr lang="fr-FR" sz="5400" dirty="0">
                <a:solidFill>
                  <a:srgbClr val="293847"/>
                </a:solidFill>
                <a:latin typeface="Sorts Mill Goudy" panose="02000503000000000000" pitchFamily="2" charset="0"/>
              </a:rPr>
              <a:t>Développeur Web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4EDA839-0375-D847-9946-C29DCC05E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96" y="1172347"/>
            <a:ext cx="2011204" cy="2011204"/>
          </a:xfrm>
          <a:prstGeom prst="ellipse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7BDC464-6B95-524F-B91E-0EF7D6C29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0191" y="6698519"/>
            <a:ext cx="1577533" cy="30226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782FC9F-83BA-204A-8FAB-1CAB8AA6B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816100" y="3350937"/>
            <a:ext cx="2362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37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09736C-4E17-B04D-9208-74DCFFE5DEA1}"/>
              </a:ext>
            </a:extLst>
          </p:cNvPr>
          <p:cNvSpPr/>
          <p:nvPr/>
        </p:nvSpPr>
        <p:spPr>
          <a:xfrm>
            <a:off x="6955794" y="-25949"/>
            <a:ext cx="9317163" cy="10825712"/>
          </a:xfrm>
          <a:prstGeom prst="rect">
            <a:avLst/>
          </a:prstGeom>
          <a:solidFill>
            <a:srgbClr val="BAC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F98CDD3-962C-A046-9356-8EC808904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58" y="2249139"/>
            <a:ext cx="5801244" cy="731271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E98A194-FEB6-5F4A-BF29-4FE0132C79C4}"/>
              </a:ext>
            </a:extLst>
          </p:cNvPr>
          <p:cNvSpPr/>
          <p:nvPr/>
        </p:nvSpPr>
        <p:spPr>
          <a:xfrm>
            <a:off x="7352035" y="2066259"/>
            <a:ext cx="8622785" cy="7312715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tIns="180000" bIns="216000">
            <a:noAutofit/>
          </a:bodyPr>
          <a:lstStyle/>
          <a:p>
            <a:pPr algn="ctr">
              <a:lnSpc>
                <a:spcPct val="150000"/>
              </a:lnSpc>
            </a:pPr>
            <a:endParaRPr lang="fr-FR" sz="4000" b="1" dirty="0">
              <a:solidFill>
                <a:schemeClr val="tx1">
                  <a:lumMod val="75000"/>
                  <a:lumOff val="25000"/>
                </a:schemeClr>
              </a:solidFill>
              <a:latin typeface="Sorts Mill Goudy" panose="02000503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fr-F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rts Mill Goudy" panose="02000503000000000000" pitchFamily="2" charset="0"/>
              </a:rPr>
              <a:t> </a:t>
            </a:r>
          </a:p>
          <a:p>
            <a:pPr algn="ctr"/>
            <a:r>
              <a:rPr lang="fr-FR" sz="6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rts Mill Goudy" panose="02000503000000000000" pitchFamily="2" charset="0"/>
              </a:rPr>
              <a:t>www.noemie-pierart.fr</a:t>
            </a:r>
            <a:endParaRPr lang="fr-FR" sz="6000" b="1" dirty="0">
              <a:solidFill>
                <a:schemeClr val="tx1">
                  <a:lumMod val="75000"/>
                  <a:lumOff val="25000"/>
                </a:schemeClr>
              </a:solidFill>
              <a:latin typeface="Sorts Mill Goudy" panose="02000503000000000000" pitchFamily="2" charset="0"/>
            </a:endParaRPr>
          </a:p>
          <a:p>
            <a:pPr algn="ctr"/>
            <a:endParaRPr lang="fr-FR" sz="4400" b="1" dirty="0">
              <a:solidFill>
                <a:schemeClr val="tx1">
                  <a:lumMod val="75000"/>
                  <a:lumOff val="25000"/>
                </a:schemeClr>
              </a:solidFill>
              <a:latin typeface="Sorts Mill Goudy" panose="02000503000000000000" pitchFamily="2" charset="0"/>
            </a:endParaRPr>
          </a:p>
          <a:p>
            <a:pPr algn="ctr"/>
            <a:endParaRPr lang="fr-FR" sz="4400" b="1" dirty="0">
              <a:solidFill>
                <a:schemeClr val="tx1">
                  <a:lumMod val="75000"/>
                  <a:lumOff val="25000"/>
                </a:schemeClr>
              </a:solidFill>
              <a:latin typeface="Sorts Mill Goudy" panose="02000503000000000000" pitchFamily="2" charset="0"/>
            </a:endParaRPr>
          </a:p>
          <a:p>
            <a:pPr algn="ctr"/>
            <a:r>
              <a:rPr lang="fr-FR"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rts Mill Goudy" panose="02000503000000000000" pitchFamily="2" charset="0"/>
              </a:rPr>
              <a:t>contact@noemie-pierart.fr</a:t>
            </a:r>
            <a:endParaRPr lang="fr-FR" sz="4400" b="1" dirty="0">
              <a:solidFill>
                <a:schemeClr val="tx1">
                  <a:lumMod val="75000"/>
                  <a:lumOff val="25000"/>
                </a:schemeClr>
              </a:solidFill>
              <a:latin typeface="Sorts Mill Goudy" panose="02000503000000000000" pitchFamily="2" charset="0"/>
            </a:endParaRPr>
          </a:p>
          <a:p>
            <a:pPr algn="ctr"/>
            <a:r>
              <a:rPr lang="fr-F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rts Mill Goudy" panose="02000503000000000000" pitchFamily="2" charset="0"/>
              </a:rPr>
              <a:t> </a:t>
            </a:r>
          </a:p>
          <a:p>
            <a:pPr algn="ctr"/>
            <a:r>
              <a:rPr lang="fr-F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rts Mill Goudy" panose="02000503000000000000" pitchFamily="2" charset="0"/>
              </a:rPr>
              <a:t>06.13.85.76.07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AA2099-9889-2149-A496-D29A18A613EF}"/>
              </a:ext>
            </a:extLst>
          </p:cNvPr>
          <p:cNvSpPr/>
          <p:nvPr/>
        </p:nvSpPr>
        <p:spPr>
          <a:xfrm>
            <a:off x="914400" y="2911955"/>
            <a:ext cx="5062654" cy="2256005"/>
          </a:xfrm>
          <a:prstGeom prst="rect">
            <a:avLst/>
          </a:prstGeom>
          <a:solidFill>
            <a:schemeClr val="bg1">
              <a:alpha val="87000"/>
            </a:schemeClr>
          </a:solidFill>
        </p:spPr>
        <p:txBody>
          <a:bodyPr wrap="square" lIns="180000" rIns="18000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ts val="522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fr-FR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Montserrat Light" pitchFamily="2" charset="77"/>
                <a:ea typeface="+mn-ea"/>
                <a:cs typeface="+mn-cs"/>
              </a:rPr>
              <a:t>UN PROJET ? </a:t>
            </a:r>
          </a:p>
          <a:p>
            <a:pPr marL="0" marR="0" lvl="0" indent="0" algn="ctr" defTabSz="914400" rtl="0" eaLnBrk="0" fontAlgn="base" latinLnBrk="0" hangingPunct="0">
              <a:lnSpc>
                <a:spcPts val="522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altLang="fr-F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itchFamily="2" charset="77"/>
              </a:rPr>
              <a:t>PARLONS – EN !</a:t>
            </a:r>
            <a:endParaRPr kumimoji="0" lang="fr-FR" altLang="fr-FR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Montserrat Light" pitchFamily="2" charset="77"/>
              <a:ea typeface="+mn-ea"/>
              <a:cs typeface="+mn-cs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517F1C6-DADD-F94B-9F7E-FD5EB194C75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50310" y="7539709"/>
            <a:ext cx="606290" cy="89792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6F678F9-216D-BE47-8785-96646EA8A12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50311" y="6415577"/>
            <a:ext cx="725041" cy="48528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D302F8-0129-CB4F-9D71-8A500EAE3A48}"/>
              </a:ext>
            </a:extLst>
          </p:cNvPr>
          <p:cNvSpPr/>
          <p:nvPr/>
        </p:nvSpPr>
        <p:spPr>
          <a:xfrm>
            <a:off x="1211283" y="3194066"/>
            <a:ext cx="4453247" cy="1721646"/>
          </a:xfrm>
          <a:prstGeom prst="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341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88ACC7EA-3C59-8A40-8463-C3ECF9361032}"/>
              </a:ext>
            </a:extLst>
          </p:cNvPr>
          <p:cNvSpPr/>
          <p:nvPr/>
        </p:nvSpPr>
        <p:spPr>
          <a:xfrm>
            <a:off x="557167" y="1182240"/>
            <a:ext cx="5705384" cy="3364805"/>
          </a:xfrm>
          <a:prstGeom prst="rect">
            <a:avLst/>
          </a:prstGeom>
          <a:noFill/>
        </p:spPr>
        <p:txBody>
          <a:bodyPr wrap="square" lIns="180000" rIns="180000" anchor="ctr" anchorCtr="0">
            <a:noAutofit/>
          </a:bodyPr>
          <a:lstStyle/>
          <a:p>
            <a:pPr lvl="0" algn="ctr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fr-FR" altLang="fr-FR" sz="4000" b="1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SemiBold" pitchFamily="2" charset="77"/>
              </a:rPr>
              <a:t>REALISATION D’APPLICATIONS </a:t>
            </a:r>
          </a:p>
          <a:p>
            <a:pPr lvl="0" algn="ctr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fr-FR" altLang="fr-FR" sz="4000" b="1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SemiBold" pitchFamily="2" charset="77"/>
              </a:rPr>
              <a:t>WEB / MOBILE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7914A725-F6BB-8849-B7A9-1CF99FEA11E4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4275" t="-595" r="-936" b="1"/>
          <a:stretch/>
        </p:blipFill>
        <p:spPr>
          <a:xfrm>
            <a:off x="7056121" y="5689317"/>
            <a:ext cx="8869680" cy="4696837"/>
          </a:xfrm>
          <a:prstGeom prst="rect">
            <a:avLst/>
          </a:prstGeom>
        </p:spPr>
      </p:pic>
      <p:grpSp>
        <p:nvGrpSpPr>
          <p:cNvPr id="44" name="Groupe 43">
            <a:extLst>
              <a:ext uri="{FF2B5EF4-FFF2-40B4-BE49-F238E27FC236}">
                <a16:creationId xmlns:a16="http://schemas.microsoft.com/office/drawing/2014/main" id="{59A019C6-A912-C24C-B132-BAB3603BEB63}"/>
              </a:ext>
            </a:extLst>
          </p:cNvPr>
          <p:cNvGrpSpPr/>
          <p:nvPr/>
        </p:nvGrpSpPr>
        <p:grpSpPr>
          <a:xfrm>
            <a:off x="7076812" y="316794"/>
            <a:ext cx="8739550" cy="4828928"/>
            <a:chOff x="-379357" y="4384100"/>
            <a:chExt cx="8739550" cy="5400000"/>
          </a:xfrm>
        </p:grpSpPr>
        <p:pic>
          <p:nvPicPr>
            <p:cNvPr id="45" name="Image 44">
              <a:extLst>
                <a:ext uri="{FF2B5EF4-FFF2-40B4-BE49-F238E27FC236}">
                  <a16:creationId xmlns:a16="http://schemas.microsoft.com/office/drawing/2014/main" id="{37645BF8-6487-A741-9C17-3FD13C3D3302}"/>
                </a:ext>
              </a:extLst>
            </p:cNvPr>
            <p:cNvPicPr>
              <a:picLocks/>
            </p:cNvPicPr>
            <p:nvPr/>
          </p:nvPicPr>
          <p:blipFill rotWithShape="1">
            <a:blip r:embed="rId4"/>
            <a:srcRect l="32990" r="19281"/>
            <a:stretch/>
          </p:blipFill>
          <p:spPr>
            <a:xfrm rot="16200000" flipV="1">
              <a:off x="1290418" y="2714325"/>
              <a:ext cx="5400000" cy="8739550"/>
            </a:xfrm>
            <a:prstGeom prst="rect">
              <a:avLst/>
            </a:prstGeom>
          </p:spPr>
        </p:pic>
        <p:pic>
          <p:nvPicPr>
            <p:cNvPr id="46" name="Image 45">
              <a:extLst>
                <a:ext uri="{FF2B5EF4-FFF2-40B4-BE49-F238E27FC236}">
                  <a16:creationId xmlns:a16="http://schemas.microsoft.com/office/drawing/2014/main" id="{32FDF14C-C536-E944-BD8D-6BEDC32CA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3709" y="6353908"/>
              <a:ext cx="6662848" cy="3430192"/>
            </a:xfrm>
            <a:prstGeom prst="rect">
              <a:avLst/>
            </a:prstGeom>
          </p:spPr>
        </p:pic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9D5D34D5-5516-724A-94EF-BF6C5D943513}"/>
              </a:ext>
            </a:extLst>
          </p:cNvPr>
          <p:cNvGrpSpPr/>
          <p:nvPr/>
        </p:nvGrpSpPr>
        <p:grpSpPr>
          <a:xfrm>
            <a:off x="8377302" y="1928549"/>
            <a:ext cx="6264000" cy="2778895"/>
            <a:chOff x="1041379" y="6062878"/>
            <a:chExt cx="6264000" cy="2742274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5A6452A-708B-4240-8949-A09C9242E2A1}"/>
                </a:ext>
              </a:extLst>
            </p:cNvPr>
            <p:cNvSpPr/>
            <p:nvPr/>
          </p:nvSpPr>
          <p:spPr>
            <a:xfrm>
              <a:off x="1041379" y="6062878"/>
              <a:ext cx="6264000" cy="2742274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</p:spPr>
          <p:txBody>
            <a:bodyPr wrap="square" lIns="180000" rIns="180000" anchor="ctr" anchorCtr="0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fr-FR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212529"/>
                  </a:solidFill>
                  <a:effectLst/>
                  <a:uLnTx/>
                  <a:uFillTx/>
                  <a:latin typeface="Montserrat Light" pitchFamily="2" charset="77"/>
                  <a:ea typeface="+mn-ea"/>
                  <a:cs typeface="+mn-cs"/>
                </a:rPr>
                <a:t>DU DESIGN …. </a:t>
              </a:r>
              <a:endParaRPr kumimoji="0" lang="fr-FR" alt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ontserrat Light" pitchFamily="2" charset="77"/>
                <a:ea typeface="+mn-ea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altLang="fr-FR" sz="32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ontserrat Light" pitchFamily="2" charset="77"/>
                <a:ea typeface="+mn-ea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fr-FR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212529"/>
                  </a:solidFill>
                  <a:effectLst/>
                  <a:uLnTx/>
                  <a:uFillTx/>
                  <a:latin typeface="Montserrat Light" pitchFamily="2" charset="77"/>
                  <a:ea typeface="+mn-ea"/>
                  <a:cs typeface="+mn-cs"/>
                </a:rPr>
                <a:t>Maquettes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fr-FR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212529"/>
                  </a:solidFill>
                  <a:effectLst/>
                  <a:uLnTx/>
                  <a:uFillTx/>
                  <a:latin typeface="Montserrat Light" pitchFamily="2" charset="77"/>
                  <a:ea typeface="+mn-ea"/>
                  <a:cs typeface="+mn-cs"/>
                </a:rPr>
                <a:t>du parcours utilisateur</a:t>
              </a:r>
              <a:endParaRPr kumimoji="0" lang="fr-FR" altLang="fr-F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 pitchFamily="2" charset="77"/>
                <a:ea typeface="+mn-ea"/>
                <a:cs typeface="+mn-cs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C6D85BF-B5C4-884F-B402-A4E6D90C3ECE}"/>
                </a:ext>
              </a:extLst>
            </p:cNvPr>
            <p:cNvSpPr/>
            <p:nvPr/>
          </p:nvSpPr>
          <p:spPr>
            <a:xfrm>
              <a:off x="1562617" y="6402983"/>
              <a:ext cx="5204322" cy="2152825"/>
            </a:xfrm>
            <a:prstGeom prst="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09EA0B21-FAB3-C848-B49A-6A659AC08CEC}"/>
              </a:ext>
            </a:extLst>
          </p:cNvPr>
          <p:cNvGrpSpPr/>
          <p:nvPr/>
        </p:nvGrpSpPr>
        <p:grpSpPr>
          <a:xfrm>
            <a:off x="8608611" y="6569115"/>
            <a:ext cx="6264000" cy="2937239"/>
            <a:chOff x="8907169" y="6338741"/>
            <a:chExt cx="6264000" cy="2592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65FDEA8-2E2E-6D41-B05D-6BE60B7A8A53}"/>
                </a:ext>
              </a:extLst>
            </p:cNvPr>
            <p:cNvSpPr/>
            <p:nvPr/>
          </p:nvSpPr>
          <p:spPr>
            <a:xfrm>
              <a:off x="8907169" y="6338741"/>
              <a:ext cx="6264000" cy="2592000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wrap="square" lIns="180000" rIns="180000" anchor="ctr" anchorCtr="0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fr-FR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212529"/>
                  </a:solidFill>
                  <a:effectLst/>
                  <a:uLnTx/>
                  <a:uFillTx/>
                  <a:latin typeface="Montserrat Light" pitchFamily="2" charset="77"/>
                  <a:ea typeface="+mn-ea"/>
                  <a:cs typeface="+mn-cs"/>
                </a:rPr>
                <a:t>… AU DEVELOPPEMENT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alt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ontserrat Light" pitchFamily="2" charset="77"/>
                <a:ea typeface="+mn-ea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altLang="fr-FR" sz="3200" dirty="0">
                  <a:solidFill>
                    <a:srgbClr val="212529"/>
                  </a:solidFill>
                  <a:latin typeface="Montserrat Light" pitchFamily="2" charset="77"/>
                </a:rPr>
                <a:t>Code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altLang="fr-FR" sz="3200" dirty="0">
                  <a:solidFill>
                    <a:srgbClr val="212529"/>
                  </a:solidFill>
                  <a:latin typeface="Montserrat Light" pitchFamily="2" charset="77"/>
                </a:rPr>
                <a:t>et mise en ligne 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04486A2-0273-D744-A634-23381238454A}"/>
                </a:ext>
              </a:extLst>
            </p:cNvPr>
            <p:cNvSpPr/>
            <p:nvPr/>
          </p:nvSpPr>
          <p:spPr>
            <a:xfrm>
              <a:off x="9159169" y="6510998"/>
              <a:ext cx="5760000" cy="2247486"/>
            </a:xfrm>
            <a:prstGeom prst="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4" name="Image 53">
            <a:extLst>
              <a:ext uri="{FF2B5EF4-FFF2-40B4-BE49-F238E27FC236}">
                <a16:creationId xmlns:a16="http://schemas.microsoft.com/office/drawing/2014/main" id="{9BD47A22-8384-D640-9C8D-64861F97E3E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269" t="53904" r="4089" b="1"/>
          <a:stretch/>
        </p:blipFill>
        <p:spPr>
          <a:xfrm>
            <a:off x="557167" y="5296195"/>
            <a:ext cx="3546984" cy="3991775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B4114BD6-06D9-8F49-99D2-E5305BDE054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2848" t="14828" r="5019" b="51995"/>
          <a:stretch/>
        </p:blipFill>
        <p:spPr>
          <a:xfrm>
            <a:off x="4104151" y="5296196"/>
            <a:ext cx="1824714" cy="294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28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6E39201-422A-AA4B-AF4B-726B75C114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96"/>
          <a:stretch/>
        </p:blipFill>
        <p:spPr>
          <a:xfrm>
            <a:off x="557166" y="4791125"/>
            <a:ext cx="5515070" cy="3804543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0E95B31-AFEC-CF4A-90DA-3643336FEF65}"/>
              </a:ext>
            </a:extLst>
          </p:cNvPr>
          <p:cNvSpPr txBox="1"/>
          <p:nvPr/>
        </p:nvSpPr>
        <p:spPr>
          <a:xfrm>
            <a:off x="8198086" y="3052015"/>
            <a:ext cx="5069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 Light" pitchFamily="2" charset="77"/>
                <a:ea typeface="+mn-ea"/>
                <a:cs typeface="+mn-cs"/>
              </a:rPr>
              <a:t>GEOLOCALISATION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A6144A1-9C53-6F49-945B-584047A10FB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  <a:duotone>
              <a:prstClr val="black"/>
              <a:srgbClr val="F2848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047617" y="2363100"/>
            <a:ext cx="785019" cy="73576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C6C7AA4E-E45F-AF44-B1E4-D24135D924D2}"/>
              </a:ext>
            </a:extLst>
          </p:cNvPr>
          <p:cNvSpPr txBox="1"/>
          <p:nvPr/>
        </p:nvSpPr>
        <p:spPr>
          <a:xfrm>
            <a:off x="8198085" y="5306687"/>
            <a:ext cx="6895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 Light" pitchFamily="2" charset="77"/>
                <a:ea typeface="+mn-ea"/>
                <a:cs typeface="+mn-cs"/>
              </a:rPr>
              <a:t>MOTEUR DE RECHERCHE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74791B72-2608-BA4F-8845-69C9F851199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43943" y="4503911"/>
            <a:ext cx="792367" cy="74265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ED4C6938-BE6C-7440-A8EE-3CCC9C6E1F99}"/>
              </a:ext>
            </a:extLst>
          </p:cNvPr>
          <p:cNvSpPr txBox="1"/>
          <p:nvPr/>
        </p:nvSpPr>
        <p:spPr>
          <a:xfrm>
            <a:off x="8198085" y="4179351"/>
            <a:ext cx="6895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 Light" pitchFamily="2" charset="77"/>
                <a:ea typeface="+mn-ea"/>
                <a:cs typeface="+mn-cs"/>
              </a:rPr>
              <a:t>PAIEMENT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7F9514D0-D15A-7343-8A83-B5992B30663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14034" y="3402030"/>
            <a:ext cx="852185" cy="798714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DB975040-986C-6349-BF93-7BB0EF947867}"/>
              </a:ext>
            </a:extLst>
          </p:cNvPr>
          <p:cNvSpPr txBox="1"/>
          <p:nvPr/>
        </p:nvSpPr>
        <p:spPr>
          <a:xfrm>
            <a:off x="8198086" y="1924679"/>
            <a:ext cx="5069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 Light" pitchFamily="2" charset="77"/>
                <a:ea typeface="+mn-ea"/>
                <a:cs typeface="+mn-cs"/>
              </a:rPr>
              <a:t>AUTHENTIFICATION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9B52DBE6-E019-854A-9015-4C994DE7DB9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92019" y="1829551"/>
            <a:ext cx="896215" cy="839982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E2C0364C-BFE1-674A-95AF-FFFA4E6691EB}"/>
              </a:ext>
            </a:extLst>
          </p:cNvPr>
          <p:cNvSpPr txBox="1"/>
          <p:nvPr/>
        </p:nvSpPr>
        <p:spPr>
          <a:xfrm>
            <a:off x="8198085" y="6434022"/>
            <a:ext cx="6895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 Light" pitchFamily="2" charset="77"/>
                <a:ea typeface="+mn-ea"/>
                <a:cs typeface="+mn-cs"/>
              </a:rPr>
              <a:t>MAILINGS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32EAA07C-EFEE-124A-B533-0586CCEA3DF1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34788" y="6159329"/>
            <a:ext cx="1010676" cy="947261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A71FE9C6-0E53-FE4E-81AC-1675D7F96A4D}"/>
              </a:ext>
            </a:extLst>
          </p:cNvPr>
          <p:cNvGrpSpPr/>
          <p:nvPr/>
        </p:nvGrpSpPr>
        <p:grpSpPr>
          <a:xfrm>
            <a:off x="6759617" y="602026"/>
            <a:ext cx="1361018" cy="924358"/>
            <a:chOff x="8586484" y="3744864"/>
            <a:chExt cx="1361018" cy="924358"/>
          </a:xfrm>
        </p:grpSpPr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03DB4498-9D36-4046-A7DB-0C65A9AA7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8FAFB"/>
                </a:clrFrom>
                <a:clrTo>
                  <a:srgbClr val="F8FAFB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921879" y="3831431"/>
              <a:ext cx="607090" cy="666450"/>
            </a:xfrm>
            <a:prstGeom prst="rect">
              <a:avLst/>
            </a:prstGeom>
          </p:spPr>
        </p:pic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E7067E3E-F8EA-4942-9ED7-428858BAA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8FAFB"/>
                </a:clrFrom>
                <a:clrTo>
                  <a:srgbClr val="F8FAFB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586484" y="3744864"/>
              <a:ext cx="1361018" cy="924358"/>
            </a:xfrm>
            <a:prstGeom prst="rect">
              <a:avLst/>
            </a:prstGeom>
          </p:spPr>
        </p:pic>
      </p:grpSp>
      <p:sp>
        <p:nvSpPr>
          <p:cNvPr id="34" name="ZoneTexte 33">
            <a:extLst>
              <a:ext uri="{FF2B5EF4-FFF2-40B4-BE49-F238E27FC236}">
                <a16:creationId xmlns:a16="http://schemas.microsoft.com/office/drawing/2014/main" id="{489E7BB3-C240-7C4A-A44E-5B9A6DE15E44}"/>
              </a:ext>
            </a:extLst>
          </p:cNvPr>
          <p:cNvSpPr txBox="1"/>
          <p:nvPr/>
        </p:nvSpPr>
        <p:spPr>
          <a:xfrm>
            <a:off x="8198086" y="797343"/>
            <a:ext cx="5069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 Light" pitchFamily="2" charset="77"/>
                <a:ea typeface="+mn-ea"/>
                <a:cs typeface="+mn-cs"/>
              </a:rPr>
              <a:t>VITRINES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8ACC7EA-3C59-8A40-8463-C3ECF9361032}"/>
              </a:ext>
            </a:extLst>
          </p:cNvPr>
          <p:cNvSpPr/>
          <p:nvPr/>
        </p:nvSpPr>
        <p:spPr>
          <a:xfrm>
            <a:off x="557167" y="471040"/>
            <a:ext cx="5705384" cy="3364805"/>
          </a:xfrm>
          <a:prstGeom prst="rect">
            <a:avLst/>
          </a:prstGeom>
          <a:solidFill>
            <a:schemeClr val="bg1">
              <a:alpha val="78000"/>
            </a:schemeClr>
          </a:solidFill>
        </p:spPr>
        <p:txBody>
          <a:bodyPr wrap="square" lIns="180000" rIns="18000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fr-FR" sz="36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ontserrat Light" pitchFamily="2" charset="77"/>
                <a:ea typeface="+mn-ea"/>
                <a:cs typeface="+mn-cs"/>
              </a:rPr>
              <a:t>CONCEVOIR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fr-FR" sz="36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ontserrat Light" pitchFamily="2" charset="77"/>
                <a:ea typeface="+mn-ea"/>
                <a:cs typeface="+mn-cs"/>
              </a:rPr>
              <a:t>DES PROJETS WEB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fr-FR" sz="36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ontserrat Light" pitchFamily="2" charset="77"/>
                <a:ea typeface="+mn-ea"/>
                <a:cs typeface="+mn-cs"/>
              </a:rPr>
              <a:t>SUR-MESURE</a:t>
            </a:r>
            <a:endParaRPr kumimoji="0" lang="fr-FR" altLang="fr-FR" sz="2000" b="1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Montserrat Light" pitchFamily="2" charset="77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948568A-CE69-9040-8F57-A4DB66D9D715}"/>
              </a:ext>
            </a:extLst>
          </p:cNvPr>
          <p:cNvSpPr/>
          <p:nvPr/>
        </p:nvSpPr>
        <p:spPr>
          <a:xfrm>
            <a:off x="865313" y="812650"/>
            <a:ext cx="5154999" cy="2692550"/>
          </a:xfrm>
          <a:prstGeom prst="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C5EFE244-34AF-AA4E-A208-5512D58E9F4E}"/>
              </a:ext>
            </a:extLst>
          </p:cNvPr>
          <p:cNvSpPr txBox="1"/>
          <p:nvPr/>
        </p:nvSpPr>
        <p:spPr>
          <a:xfrm>
            <a:off x="8222234" y="7685940"/>
            <a:ext cx="6895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Light" pitchFamily="2" charset="77"/>
              </a:rPr>
              <a:t>MULTI-LANGUES</a:t>
            </a:r>
            <a:endParaRPr kumimoji="0" lang="fr-FR" sz="3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ontserrat Light" pitchFamily="2" charset="77"/>
              <a:ea typeface="+mn-ea"/>
              <a:cs typeface="+mn-cs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59167FE-5A77-8D48-8D05-6FAC12CE9D92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37871" y="7528323"/>
            <a:ext cx="1107593" cy="117216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7EAF0E6-7B98-7A40-8FAD-73EA00FF110A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81509" y="335342"/>
            <a:ext cx="1883316" cy="1015999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FA0E9AD0-9CC7-B14A-B3D8-9EF00DD2FAED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81509" y="1537840"/>
            <a:ext cx="1883316" cy="1015999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07443819-3304-4644-A1C7-EF83FB0BBBF2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81509" y="2740338"/>
            <a:ext cx="1883316" cy="1015999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38A60A4B-CFEA-7648-A558-9EDC915F9B17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81509" y="3942836"/>
            <a:ext cx="1883316" cy="1015999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4ECA5678-64B1-F94B-AFDE-3F670DB81886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81509" y="5145334"/>
            <a:ext cx="1883316" cy="1015999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2E41D168-9CC3-654B-9A1F-E00AC70AC900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81509" y="6347832"/>
            <a:ext cx="1883316" cy="1015999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B55F69B8-387E-A243-8957-4BCAAEAD7362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81509" y="7550327"/>
            <a:ext cx="1883316" cy="1015999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7C3FF090-4212-5D49-82AA-B035F1BE948A}"/>
              </a:ext>
            </a:extLst>
          </p:cNvPr>
          <p:cNvSpPr txBox="1"/>
          <p:nvPr/>
        </p:nvSpPr>
        <p:spPr>
          <a:xfrm>
            <a:off x="6262550" y="8376703"/>
            <a:ext cx="55515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8000" b="1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Light" pitchFamily="2" charset="77"/>
              </a:rPr>
              <a:t>…</a:t>
            </a:r>
            <a:endParaRPr kumimoji="0" lang="fr-FR" sz="8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ontserrat Light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782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A70F6E71-E73D-7C42-8C2C-D15478601C8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CFFFC"/>
              </a:clrFrom>
              <a:clrTo>
                <a:srgbClr val="FCFFF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452053" y="6589016"/>
            <a:ext cx="2802736" cy="370684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D7EC08E-8F89-B546-9562-D48CD670E3D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EC92"/>
              </a:clrFrom>
              <a:clrTo>
                <a:srgbClr val="FFEC9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09926" y="1975104"/>
            <a:ext cx="13576536" cy="7175615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03F1A5B6-11A7-8347-972B-0148CD5E8056}"/>
              </a:ext>
            </a:extLst>
          </p:cNvPr>
          <p:cNvSpPr txBox="1"/>
          <p:nvPr/>
        </p:nvSpPr>
        <p:spPr>
          <a:xfrm>
            <a:off x="0" y="955956"/>
            <a:ext cx="657169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000" b="1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SemiBold" pitchFamily="2" charset="77"/>
              </a:rPr>
              <a:t>RESPONSIVE DESIGN : </a:t>
            </a:r>
          </a:p>
          <a:p>
            <a:pPr lvl="0" algn="ctr">
              <a:lnSpc>
                <a:spcPct val="150000"/>
              </a:lnSpc>
              <a:defRPr/>
            </a:pPr>
            <a:r>
              <a:rPr lang="fr-FR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Light" pitchFamily="2" charset="77"/>
              </a:rPr>
              <a:t>s’adapter à tous les écrans</a:t>
            </a:r>
            <a:endParaRPr kumimoji="0" lang="fr-FR" sz="4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ontserrat Light" pitchFamily="2" charset="77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ontserrat Light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145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9298AEBC-12DF-654B-9F9B-A9D6221660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7" t="13437" r="6706" b="14077"/>
          <a:stretch/>
        </p:blipFill>
        <p:spPr>
          <a:xfrm>
            <a:off x="7613893" y="5587535"/>
            <a:ext cx="7659951" cy="3785065"/>
          </a:xfrm>
          <a:prstGeom prst="rect">
            <a:avLst/>
          </a:prstGeom>
        </p:spPr>
      </p:pic>
      <p:sp>
        <p:nvSpPr>
          <p:cNvPr id="53" name="ZoneTexte 52">
            <a:extLst>
              <a:ext uri="{FF2B5EF4-FFF2-40B4-BE49-F238E27FC236}">
                <a16:creationId xmlns:a16="http://schemas.microsoft.com/office/drawing/2014/main" id="{E8D3D19B-921D-FB44-9F2E-5A8D12087001}"/>
              </a:ext>
            </a:extLst>
          </p:cNvPr>
          <p:cNvSpPr txBox="1"/>
          <p:nvPr/>
        </p:nvSpPr>
        <p:spPr>
          <a:xfrm>
            <a:off x="6537243" y="2305271"/>
            <a:ext cx="4081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Light" pitchFamily="2" charset="77"/>
                <a:ea typeface="+mn-ea"/>
                <a:cs typeface="+mn-cs"/>
              </a:rPr>
              <a:t>Hébergement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1B2E74D4-07F1-7D4D-B852-DE83B25BD42A}"/>
              </a:ext>
            </a:extLst>
          </p:cNvPr>
          <p:cNvSpPr txBox="1"/>
          <p:nvPr/>
        </p:nvSpPr>
        <p:spPr>
          <a:xfrm>
            <a:off x="11028657" y="1886391"/>
            <a:ext cx="5171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Light" pitchFamily="2" charset="77"/>
                <a:ea typeface="+mn-ea"/>
                <a:cs typeface="+mn-cs"/>
              </a:rPr>
              <a:t>Bases de données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C407B214-77BC-4A4E-A0D1-F3832670A528}"/>
              </a:ext>
            </a:extLst>
          </p:cNvPr>
          <p:cNvSpPr txBox="1"/>
          <p:nvPr/>
        </p:nvSpPr>
        <p:spPr>
          <a:xfrm>
            <a:off x="-362341" y="3199278"/>
            <a:ext cx="717973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fr-FR" sz="4000" b="1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SemiBold" pitchFamily="2" charset="77"/>
              </a:rPr>
              <a:t>DEVELOPPEMENT </a:t>
            </a:r>
          </a:p>
          <a:p>
            <a:pPr lvl="0" algn="ctr">
              <a:lnSpc>
                <a:spcPct val="150000"/>
              </a:lnSpc>
              <a:defRPr/>
            </a:pPr>
            <a:r>
              <a:rPr lang="fr-FR" sz="4000" b="1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SemiBold" pitchFamily="2" charset="77"/>
              </a:rPr>
              <a:t>FULL-STACK : </a:t>
            </a:r>
          </a:p>
          <a:p>
            <a:pPr lvl="0" algn="ctr">
              <a:lnSpc>
                <a:spcPct val="150000"/>
              </a:lnSpc>
              <a:defRPr/>
            </a:pPr>
            <a:r>
              <a:rPr lang="fr-FR" sz="4200" b="1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Light" pitchFamily="2" charset="77"/>
              </a:rPr>
              <a:t>déploiement technique jusqu’à la mise en ligne</a:t>
            </a:r>
            <a:endParaRPr kumimoji="0" lang="fr-FR" sz="4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ontserrat Light" pitchFamily="2" charset="77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ontserrat Light" pitchFamily="2" charset="77"/>
              <a:ea typeface="+mn-ea"/>
              <a:cs typeface="+mn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594122C-2DC7-3A43-82EF-426818050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0082" y="409410"/>
            <a:ext cx="1218198" cy="148890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A1D74ED-F53F-DF42-81BF-0013177660A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01859" y="2650493"/>
            <a:ext cx="4297415" cy="312564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0D93F6A-B4BC-5547-A890-F2FEB2212D5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16696" y="778657"/>
            <a:ext cx="1885951" cy="148890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FA972B7-BAC1-E342-A1AE-707DAB3A57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5724" y="3018441"/>
            <a:ext cx="1473200" cy="1485900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A973DB1A-E707-F040-A6AD-11033AAE8359}"/>
              </a:ext>
            </a:extLst>
          </p:cNvPr>
          <p:cNvSpPr txBox="1"/>
          <p:nvPr/>
        </p:nvSpPr>
        <p:spPr>
          <a:xfrm>
            <a:off x="13340464" y="4504341"/>
            <a:ext cx="5171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Light" pitchFamily="2" charset="77"/>
                <a:ea typeface="+mn-ea"/>
                <a:cs typeface="+mn-cs"/>
              </a:rPr>
              <a:t>Sécurité</a:t>
            </a:r>
          </a:p>
        </p:txBody>
      </p:sp>
    </p:spTree>
    <p:extLst>
      <p:ext uri="{BB962C8B-B14F-4D97-AF65-F5344CB8AC3E}">
        <p14:creationId xmlns:p14="http://schemas.microsoft.com/office/powerpoint/2010/main" val="307793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7894F890-FF97-8F47-AF79-8F017C0EEADB}"/>
              </a:ext>
            </a:extLst>
          </p:cNvPr>
          <p:cNvSpPr/>
          <p:nvPr/>
        </p:nvSpPr>
        <p:spPr>
          <a:xfrm>
            <a:off x="0" y="2548298"/>
            <a:ext cx="6106169" cy="2139977"/>
          </a:xfrm>
          <a:prstGeom prst="rect">
            <a:avLst/>
          </a:prstGeom>
          <a:noFill/>
        </p:spPr>
        <p:txBody>
          <a:bodyPr wrap="square" lIns="180000" rIns="18000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altLang="fr-FR" sz="5400" kern="0" dirty="0">
                <a:solidFill>
                  <a:srgbClr val="293847"/>
                </a:solidFill>
                <a:latin typeface="Montserrat" pitchFamily="2" charset="77"/>
              </a:rPr>
              <a:t>Outils Front-end</a:t>
            </a:r>
            <a:endParaRPr lang="fr-FR" altLang="fr-FR" sz="4400" kern="0" dirty="0">
              <a:solidFill>
                <a:srgbClr val="293847"/>
              </a:solidFill>
              <a:latin typeface="Montserrat" pitchFamily="2" charset="7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altLang="fr-FR" sz="4400" kern="0" dirty="0">
                <a:solidFill>
                  <a:srgbClr val="293847"/>
                </a:solidFill>
                <a:latin typeface="Montserrat" pitchFamily="2" charset="77"/>
              </a:rPr>
              <a:t>(web design</a:t>
            </a:r>
            <a:r>
              <a:rPr lang="fr-FR" altLang="fr-FR" sz="4000" kern="0" dirty="0">
                <a:solidFill>
                  <a:srgbClr val="293847"/>
                </a:solidFill>
                <a:latin typeface="Montserrat" pitchFamily="2" charset="77"/>
              </a:rPr>
              <a:t>)</a:t>
            </a:r>
          </a:p>
        </p:txBody>
      </p:sp>
      <p:pic>
        <p:nvPicPr>
          <p:cNvPr id="38" name="Picture 2" descr="An open empty notebook on a white desk next to an iPhone and a MacBook">
            <a:extLst>
              <a:ext uri="{FF2B5EF4-FFF2-40B4-BE49-F238E27FC236}">
                <a16:creationId xmlns:a16="http://schemas.microsoft.com/office/drawing/2014/main" id="{44AE4987-2ABE-F047-ABA2-9BCD6EFB79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6" b="9283"/>
          <a:stretch/>
        </p:blipFill>
        <p:spPr bwMode="auto">
          <a:xfrm>
            <a:off x="7416676" y="142701"/>
            <a:ext cx="8222453" cy="471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CEFF282D-86C7-C74E-891D-61DC8B33D4B3}"/>
              </a:ext>
            </a:extLst>
          </p:cNvPr>
          <p:cNvSpPr/>
          <p:nvPr/>
        </p:nvSpPr>
        <p:spPr>
          <a:xfrm>
            <a:off x="20593139" y="2901296"/>
            <a:ext cx="613718" cy="9782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latin typeface="Montserrat" pitchFamily="2" charset="77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34417BD-3906-474B-B6F5-96D2B2A058DA}"/>
              </a:ext>
            </a:extLst>
          </p:cNvPr>
          <p:cNvSpPr/>
          <p:nvPr/>
        </p:nvSpPr>
        <p:spPr>
          <a:xfrm>
            <a:off x="22740855" y="3208698"/>
            <a:ext cx="618979" cy="670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dirty="0">
              <a:latin typeface="Montserrat" pitchFamily="2" charset="77"/>
            </a:endParaRPr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36388BDF-5332-5E48-B80B-863A1159FD61}"/>
              </a:ext>
            </a:extLst>
          </p:cNvPr>
          <p:cNvGrpSpPr/>
          <p:nvPr/>
        </p:nvGrpSpPr>
        <p:grpSpPr>
          <a:xfrm>
            <a:off x="10216060" y="5245188"/>
            <a:ext cx="1632857" cy="1959324"/>
            <a:chOff x="2264336" y="5635772"/>
            <a:chExt cx="1632857" cy="1959324"/>
          </a:xfrm>
        </p:grpSpPr>
        <p:pic>
          <p:nvPicPr>
            <p:cNvPr id="44" name="Image 43">
              <a:extLst>
                <a:ext uri="{FF2B5EF4-FFF2-40B4-BE49-F238E27FC236}">
                  <a16:creationId xmlns:a16="http://schemas.microsoft.com/office/drawing/2014/main" id="{352FB887-647F-C941-AA4A-ECCB6D471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7832" y="5635772"/>
              <a:ext cx="937612" cy="995606"/>
            </a:xfrm>
            <a:prstGeom prst="rect">
              <a:avLst/>
            </a:prstGeom>
          </p:spPr>
        </p:pic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5E9EB812-3AE4-744F-ADBD-E85F35D939F0}"/>
                </a:ext>
              </a:extLst>
            </p:cNvPr>
            <p:cNvSpPr txBox="1"/>
            <p:nvPr/>
          </p:nvSpPr>
          <p:spPr>
            <a:xfrm>
              <a:off x="2264336" y="6825655"/>
              <a:ext cx="163285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400" dirty="0">
                  <a:latin typeface="Montserrat" pitchFamily="2" charset="77"/>
                </a:rPr>
                <a:t>CSS </a:t>
              </a:r>
            </a:p>
          </p:txBody>
        </p:sp>
      </p:grpSp>
      <p:grpSp>
        <p:nvGrpSpPr>
          <p:cNvPr id="71" name="Groupe 70">
            <a:extLst>
              <a:ext uri="{FF2B5EF4-FFF2-40B4-BE49-F238E27FC236}">
                <a16:creationId xmlns:a16="http://schemas.microsoft.com/office/drawing/2014/main" id="{F4B8179B-240E-114E-BC71-5BDCE79B3D37}"/>
              </a:ext>
            </a:extLst>
          </p:cNvPr>
          <p:cNvGrpSpPr/>
          <p:nvPr/>
        </p:nvGrpSpPr>
        <p:grpSpPr>
          <a:xfrm>
            <a:off x="7421987" y="5150654"/>
            <a:ext cx="2245038" cy="1799185"/>
            <a:chOff x="94985" y="5565078"/>
            <a:chExt cx="2245038" cy="1799185"/>
          </a:xfrm>
        </p:grpSpPr>
        <p:sp>
          <p:nvSpPr>
            <p:cNvPr id="72" name="ZoneTexte 71">
              <a:extLst>
                <a:ext uri="{FF2B5EF4-FFF2-40B4-BE49-F238E27FC236}">
                  <a16:creationId xmlns:a16="http://schemas.microsoft.com/office/drawing/2014/main" id="{1138F219-39A2-5244-8BCB-88B9937D1EBC}"/>
                </a:ext>
              </a:extLst>
            </p:cNvPr>
            <p:cNvSpPr txBox="1"/>
            <p:nvPr/>
          </p:nvSpPr>
          <p:spPr>
            <a:xfrm>
              <a:off x="94985" y="6594822"/>
              <a:ext cx="224503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400" dirty="0">
                  <a:latin typeface="Montserrat" pitchFamily="2" charset="77"/>
                </a:rPr>
                <a:t>HTML </a:t>
              </a:r>
            </a:p>
          </p:txBody>
        </p:sp>
        <p:pic>
          <p:nvPicPr>
            <p:cNvPr id="73" name="Image 72">
              <a:extLst>
                <a:ext uri="{FF2B5EF4-FFF2-40B4-BE49-F238E27FC236}">
                  <a16:creationId xmlns:a16="http://schemas.microsoft.com/office/drawing/2014/main" id="{C5084E4E-3E93-1946-8D5A-09980836F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1855" y="5565078"/>
              <a:ext cx="907680" cy="914769"/>
            </a:xfrm>
            <a:prstGeom prst="rect">
              <a:avLst/>
            </a:prstGeom>
          </p:spPr>
        </p:pic>
      </p:grpSp>
      <p:grpSp>
        <p:nvGrpSpPr>
          <p:cNvPr id="77" name="Groupe 76">
            <a:extLst>
              <a:ext uri="{FF2B5EF4-FFF2-40B4-BE49-F238E27FC236}">
                <a16:creationId xmlns:a16="http://schemas.microsoft.com/office/drawing/2014/main" id="{7275DBA3-7B79-B840-92DC-78A837B88A31}"/>
              </a:ext>
            </a:extLst>
          </p:cNvPr>
          <p:cNvGrpSpPr/>
          <p:nvPr/>
        </p:nvGrpSpPr>
        <p:grpSpPr>
          <a:xfrm>
            <a:off x="7416677" y="7188108"/>
            <a:ext cx="3362756" cy="1630620"/>
            <a:chOff x="-476666" y="7351205"/>
            <a:chExt cx="3362756" cy="1630620"/>
          </a:xfrm>
        </p:grpSpPr>
        <p:pic>
          <p:nvPicPr>
            <p:cNvPr id="78" name="Image 77">
              <a:extLst>
                <a:ext uri="{FF2B5EF4-FFF2-40B4-BE49-F238E27FC236}">
                  <a16:creationId xmlns:a16="http://schemas.microsoft.com/office/drawing/2014/main" id="{9E9CF2BF-83A0-014D-85AD-4E680EDBF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8090" y="7351205"/>
              <a:ext cx="1090011" cy="990919"/>
            </a:xfrm>
            <a:prstGeom prst="rect">
              <a:avLst/>
            </a:prstGeom>
          </p:spPr>
        </p:pic>
        <p:sp>
          <p:nvSpPr>
            <p:cNvPr id="79" name="ZoneTexte 78">
              <a:extLst>
                <a:ext uri="{FF2B5EF4-FFF2-40B4-BE49-F238E27FC236}">
                  <a16:creationId xmlns:a16="http://schemas.microsoft.com/office/drawing/2014/main" id="{EF702E92-F643-E44C-9065-F47739138F95}"/>
                </a:ext>
              </a:extLst>
            </p:cNvPr>
            <p:cNvSpPr txBox="1"/>
            <p:nvPr/>
          </p:nvSpPr>
          <p:spPr>
            <a:xfrm>
              <a:off x="-476666" y="8212384"/>
              <a:ext cx="336275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400" dirty="0" err="1">
                  <a:latin typeface="Montserrat" pitchFamily="2" charset="77"/>
                </a:rPr>
                <a:t>Bootstrap</a:t>
              </a:r>
              <a:endParaRPr lang="fr-FR" sz="4400" dirty="0">
                <a:latin typeface="Montserrat" pitchFamily="2" charset="77"/>
              </a:endParaRPr>
            </a:p>
          </p:txBody>
        </p:sp>
      </p:grpSp>
      <p:grpSp>
        <p:nvGrpSpPr>
          <p:cNvPr id="80" name="Groupe 79">
            <a:extLst>
              <a:ext uri="{FF2B5EF4-FFF2-40B4-BE49-F238E27FC236}">
                <a16:creationId xmlns:a16="http://schemas.microsoft.com/office/drawing/2014/main" id="{8160E937-BD62-CB4D-804B-BD0CE3DA8DCE}"/>
              </a:ext>
            </a:extLst>
          </p:cNvPr>
          <p:cNvGrpSpPr/>
          <p:nvPr/>
        </p:nvGrpSpPr>
        <p:grpSpPr>
          <a:xfrm>
            <a:off x="11352055" y="7188108"/>
            <a:ext cx="2397887" cy="1643255"/>
            <a:chOff x="4709235" y="7903720"/>
            <a:chExt cx="2397887" cy="1643255"/>
          </a:xfrm>
        </p:grpSpPr>
        <p:pic>
          <p:nvPicPr>
            <p:cNvPr id="81" name="Image 80">
              <a:extLst>
                <a:ext uri="{FF2B5EF4-FFF2-40B4-BE49-F238E27FC236}">
                  <a16:creationId xmlns:a16="http://schemas.microsoft.com/office/drawing/2014/main" id="{47FD0451-2C31-524A-A727-836F6DB17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9B1"/>
                </a:clrFrom>
                <a:clrTo>
                  <a:srgbClr val="FFF9B1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592736" y="7903720"/>
              <a:ext cx="809759" cy="921664"/>
            </a:xfrm>
            <a:prstGeom prst="rect">
              <a:avLst/>
            </a:prstGeom>
          </p:spPr>
        </p:pic>
        <p:sp>
          <p:nvSpPr>
            <p:cNvPr id="82" name="ZoneTexte 81">
              <a:extLst>
                <a:ext uri="{FF2B5EF4-FFF2-40B4-BE49-F238E27FC236}">
                  <a16:creationId xmlns:a16="http://schemas.microsoft.com/office/drawing/2014/main" id="{F8B6F8FD-06B6-5C4F-B617-111D2709F92B}"/>
                </a:ext>
              </a:extLst>
            </p:cNvPr>
            <p:cNvSpPr txBox="1"/>
            <p:nvPr/>
          </p:nvSpPr>
          <p:spPr>
            <a:xfrm>
              <a:off x="4709235" y="8777534"/>
              <a:ext cx="239788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400" dirty="0" err="1">
                  <a:latin typeface="Montserrat" pitchFamily="2" charset="77"/>
                </a:rPr>
                <a:t>Figma</a:t>
              </a:r>
              <a:endParaRPr lang="fr-FR" sz="4400" dirty="0">
                <a:latin typeface="Montserrat" pitchFamily="2" charset="77"/>
              </a:endParaRPr>
            </a:p>
          </p:txBody>
        </p:sp>
      </p:grp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4D2E50D6-5802-ED4E-BB94-F7991E8D9DD4}"/>
              </a:ext>
            </a:extLst>
          </p:cNvPr>
          <p:cNvGrpSpPr/>
          <p:nvPr/>
        </p:nvGrpSpPr>
        <p:grpSpPr>
          <a:xfrm>
            <a:off x="12215081" y="5125234"/>
            <a:ext cx="3662622" cy="1562480"/>
            <a:chOff x="3855664" y="5855057"/>
            <a:chExt cx="2437468" cy="1562480"/>
          </a:xfrm>
        </p:grpSpPr>
        <p:pic>
          <p:nvPicPr>
            <p:cNvPr id="84" name="Image 83">
              <a:extLst>
                <a:ext uri="{FF2B5EF4-FFF2-40B4-BE49-F238E27FC236}">
                  <a16:creationId xmlns:a16="http://schemas.microsoft.com/office/drawing/2014/main" id="{44845B97-B72E-3145-88AC-8D54995B2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56860" y="5855057"/>
              <a:ext cx="877580" cy="925013"/>
            </a:xfrm>
            <a:prstGeom prst="rect">
              <a:avLst/>
            </a:prstGeom>
          </p:spPr>
        </p:pic>
        <p:sp>
          <p:nvSpPr>
            <p:cNvPr id="85" name="ZoneTexte 84">
              <a:extLst>
                <a:ext uri="{FF2B5EF4-FFF2-40B4-BE49-F238E27FC236}">
                  <a16:creationId xmlns:a16="http://schemas.microsoft.com/office/drawing/2014/main" id="{9D231D5D-6A05-6049-96DB-6F27C7F59D4A}"/>
                </a:ext>
              </a:extLst>
            </p:cNvPr>
            <p:cNvSpPr txBox="1"/>
            <p:nvPr/>
          </p:nvSpPr>
          <p:spPr>
            <a:xfrm>
              <a:off x="3855664" y="6648096"/>
              <a:ext cx="243746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400" dirty="0" err="1">
                  <a:latin typeface="Montserrat" pitchFamily="2" charset="77"/>
                </a:rPr>
                <a:t>Javascript</a:t>
              </a:r>
              <a:endParaRPr lang="fr-FR" sz="4400" dirty="0">
                <a:latin typeface="Montserrat" pitchFamily="2" charset="77"/>
              </a:endParaRPr>
            </a:p>
          </p:txBody>
        </p:sp>
      </p:grpSp>
      <p:pic>
        <p:nvPicPr>
          <p:cNvPr id="86" name="Image 85">
            <a:extLst>
              <a:ext uri="{FF2B5EF4-FFF2-40B4-BE49-F238E27FC236}">
                <a16:creationId xmlns:a16="http://schemas.microsoft.com/office/drawing/2014/main" id="{C5107950-2784-DA48-8591-716812A70F41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CFFFC"/>
              </a:clrFrom>
              <a:clrTo>
                <a:srgbClr val="FCFFFC">
                  <a:alpha val="0"/>
                </a:srgbClr>
              </a:clrTo>
            </a:clrChange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1946217" y="-858499"/>
            <a:ext cx="2802736" cy="3706845"/>
          </a:xfrm>
          <a:prstGeom prst="rect">
            <a:avLst/>
          </a:prstGeom>
        </p:spPr>
      </p:pic>
      <p:pic>
        <p:nvPicPr>
          <p:cNvPr id="87" name="Image 86">
            <a:extLst>
              <a:ext uri="{FF2B5EF4-FFF2-40B4-BE49-F238E27FC236}">
                <a16:creationId xmlns:a16="http://schemas.microsoft.com/office/drawing/2014/main" id="{6C04B93F-0AC5-CC40-AB40-C10392208CB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999999"/>
              </a:clrFrom>
              <a:clrTo>
                <a:srgbClr val="999999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b="7164"/>
          <a:stretch/>
        </p:blipFill>
        <p:spPr>
          <a:xfrm rot="20716453">
            <a:off x="10279362" y="2122458"/>
            <a:ext cx="1987518" cy="2124454"/>
          </a:xfrm>
          <a:prstGeom prst="rect">
            <a:avLst/>
          </a:prstGeom>
        </p:spPr>
      </p:pic>
      <p:pic>
        <p:nvPicPr>
          <p:cNvPr id="89" name="Image 88">
            <a:extLst>
              <a:ext uri="{FF2B5EF4-FFF2-40B4-BE49-F238E27FC236}">
                <a16:creationId xmlns:a16="http://schemas.microsoft.com/office/drawing/2014/main" id="{55FA44BC-AF71-D24A-B6FB-1A07AFA72FD2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6695" y="4584788"/>
            <a:ext cx="4979859" cy="334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8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e 26">
            <a:extLst>
              <a:ext uri="{FF2B5EF4-FFF2-40B4-BE49-F238E27FC236}">
                <a16:creationId xmlns:a16="http://schemas.microsoft.com/office/drawing/2014/main" id="{27811083-D19E-B141-8139-8039BA51EB21}"/>
              </a:ext>
            </a:extLst>
          </p:cNvPr>
          <p:cNvGrpSpPr/>
          <p:nvPr/>
        </p:nvGrpSpPr>
        <p:grpSpPr>
          <a:xfrm>
            <a:off x="12320932" y="5057288"/>
            <a:ext cx="3998780" cy="1525346"/>
            <a:chOff x="12489327" y="8445156"/>
            <a:chExt cx="3998780" cy="1525346"/>
          </a:xfrm>
        </p:grpSpPr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2BCFD3E3-EDB3-6C4E-8F88-D6EF5324B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07680" y="8445156"/>
              <a:ext cx="767690" cy="792000"/>
            </a:xfrm>
            <a:prstGeom prst="rect">
              <a:avLst/>
            </a:prstGeom>
          </p:spPr>
        </p:pic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D25D5643-5866-9B48-9250-2EA333EA1273}"/>
                </a:ext>
              </a:extLst>
            </p:cNvPr>
            <p:cNvSpPr txBox="1"/>
            <p:nvPr/>
          </p:nvSpPr>
          <p:spPr>
            <a:xfrm>
              <a:off x="12489327" y="9201061"/>
              <a:ext cx="39987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440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Montserrat" pitchFamily="2" charset="77"/>
                </a:rPr>
                <a:t>PostgreSQL</a:t>
              </a:r>
            </a:p>
          </p:txBody>
        </p:sp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EA7FFBBB-F61D-E34C-BEA7-0CA8F3679123}"/>
              </a:ext>
            </a:extLst>
          </p:cNvPr>
          <p:cNvGrpSpPr/>
          <p:nvPr/>
        </p:nvGrpSpPr>
        <p:grpSpPr>
          <a:xfrm>
            <a:off x="12688539" y="7087642"/>
            <a:ext cx="2516217" cy="1628718"/>
            <a:chOff x="11491463" y="8274267"/>
            <a:chExt cx="2516217" cy="1628718"/>
          </a:xfrm>
        </p:grpSpPr>
        <p:pic>
          <p:nvPicPr>
            <p:cNvPr id="48" name="Image 47">
              <a:extLst>
                <a:ext uri="{FF2B5EF4-FFF2-40B4-BE49-F238E27FC236}">
                  <a16:creationId xmlns:a16="http://schemas.microsoft.com/office/drawing/2014/main" id="{DB9B48BD-73EE-B140-B5F5-7108C07CC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87828" y="8274267"/>
              <a:ext cx="701491" cy="792000"/>
            </a:xfrm>
            <a:prstGeom prst="rect">
              <a:avLst/>
            </a:prstGeom>
          </p:spPr>
        </p:pic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546316E2-B981-FD40-AEC0-0219ED1A2DC1}"/>
                </a:ext>
              </a:extLst>
            </p:cNvPr>
            <p:cNvSpPr txBox="1"/>
            <p:nvPr/>
          </p:nvSpPr>
          <p:spPr>
            <a:xfrm>
              <a:off x="11491463" y="9133544"/>
              <a:ext cx="251621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4400" u="none" strike="noStrike" kern="1200" cap="none" spc="0" normalizeH="0" baseline="0" noProof="0" dirty="0" err="1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Montserrat" pitchFamily="2" charset="77"/>
                </a:rPr>
                <a:t>Heroku</a:t>
              </a:r>
              <a:endParaRPr kumimoji="0" lang="fr-FR" sz="44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Montserrat" pitchFamily="2" charset="77"/>
              </a:endParaRPr>
            </a:p>
          </p:txBody>
        </p:sp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B18CF200-9F39-3C4E-AE1B-B8BF766CD0AD}"/>
              </a:ext>
            </a:extLst>
          </p:cNvPr>
          <p:cNvGrpSpPr/>
          <p:nvPr/>
        </p:nvGrpSpPr>
        <p:grpSpPr>
          <a:xfrm>
            <a:off x="6865147" y="6947457"/>
            <a:ext cx="2172978" cy="1772974"/>
            <a:chOff x="13316767" y="6275096"/>
            <a:chExt cx="2172978" cy="1772974"/>
          </a:xfrm>
        </p:grpSpPr>
        <p:pic>
          <p:nvPicPr>
            <p:cNvPr id="51" name="Image 50">
              <a:extLst>
                <a:ext uri="{FF2B5EF4-FFF2-40B4-BE49-F238E27FC236}">
                  <a16:creationId xmlns:a16="http://schemas.microsoft.com/office/drawing/2014/main" id="{9C346963-1774-C148-A610-A88619B87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118872" y="6275096"/>
              <a:ext cx="821612" cy="792000"/>
            </a:xfrm>
            <a:prstGeom prst="rect">
              <a:avLst/>
            </a:prstGeom>
          </p:spPr>
        </p:pic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40967374-E9EE-7C40-A9EB-7E0826BFD950}"/>
                </a:ext>
              </a:extLst>
            </p:cNvPr>
            <p:cNvSpPr txBox="1"/>
            <p:nvPr/>
          </p:nvSpPr>
          <p:spPr>
            <a:xfrm>
              <a:off x="13316767" y="7278629"/>
              <a:ext cx="217297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440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Montserrat" pitchFamily="2" charset="77"/>
                </a:rPr>
                <a:t>Git</a:t>
              </a:r>
            </a:p>
          </p:txBody>
        </p:sp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A7D780AD-A290-C140-9A5D-61BE792C1C90}"/>
              </a:ext>
            </a:extLst>
          </p:cNvPr>
          <p:cNvGrpSpPr/>
          <p:nvPr/>
        </p:nvGrpSpPr>
        <p:grpSpPr>
          <a:xfrm>
            <a:off x="13442226" y="666120"/>
            <a:ext cx="2172978" cy="1516644"/>
            <a:chOff x="9433844" y="6617728"/>
            <a:chExt cx="2172978" cy="1516644"/>
          </a:xfrm>
        </p:grpSpPr>
        <p:pic>
          <p:nvPicPr>
            <p:cNvPr id="57" name="Image 56">
              <a:extLst>
                <a:ext uri="{FF2B5EF4-FFF2-40B4-BE49-F238E27FC236}">
                  <a16:creationId xmlns:a16="http://schemas.microsoft.com/office/drawing/2014/main" id="{7091EF2E-0E38-8340-99F7-FB6BE00E8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9B1"/>
                </a:clrFrom>
                <a:clrTo>
                  <a:srgbClr val="FFF9B1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081844" y="6617728"/>
              <a:ext cx="884576" cy="792000"/>
            </a:xfrm>
            <a:prstGeom prst="rect">
              <a:avLst/>
            </a:prstGeom>
          </p:spPr>
        </p:pic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B1EB7F6A-13E5-2249-98A6-2E9F4FAA9BBC}"/>
                </a:ext>
              </a:extLst>
            </p:cNvPr>
            <p:cNvSpPr txBox="1"/>
            <p:nvPr/>
          </p:nvSpPr>
          <p:spPr>
            <a:xfrm>
              <a:off x="9433844" y="7364931"/>
              <a:ext cx="217297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4400" u="none" strike="noStrike" kern="1200" cap="none" spc="0" normalizeH="0" baseline="0" noProof="0" dirty="0" err="1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Montserrat" pitchFamily="2" charset="77"/>
                </a:rPr>
                <a:t>Flask</a:t>
              </a:r>
              <a:endParaRPr kumimoji="0" lang="fr-FR" sz="44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Montserrat" pitchFamily="2" charset="77"/>
              </a:endParaRPr>
            </a:p>
          </p:txBody>
        </p:sp>
      </p:grp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DC2172E9-2791-0242-B844-8D72892E3F78}"/>
              </a:ext>
            </a:extLst>
          </p:cNvPr>
          <p:cNvGrpSpPr/>
          <p:nvPr/>
        </p:nvGrpSpPr>
        <p:grpSpPr>
          <a:xfrm>
            <a:off x="6384878" y="4934175"/>
            <a:ext cx="2172978" cy="1562648"/>
            <a:chOff x="7290432" y="6426726"/>
            <a:chExt cx="2172978" cy="1562648"/>
          </a:xfrm>
        </p:grpSpPr>
        <p:pic>
          <p:nvPicPr>
            <p:cNvPr id="66" name="Image 65">
              <a:extLst>
                <a:ext uri="{FF2B5EF4-FFF2-40B4-BE49-F238E27FC236}">
                  <a16:creationId xmlns:a16="http://schemas.microsoft.com/office/drawing/2014/main" id="{4653C255-A6D0-FC4B-B74F-D10A4EE03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9B1"/>
                </a:clrFrom>
                <a:clrTo>
                  <a:srgbClr val="FFF9B1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901408" y="6426726"/>
              <a:ext cx="927762" cy="792000"/>
            </a:xfrm>
            <a:prstGeom prst="rect">
              <a:avLst/>
            </a:prstGeom>
          </p:spPr>
        </p:pic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8CEFC61F-991C-1343-AF82-97C80432468F}"/>
                </a:ext>
              </a:extLst>
            </p:cNvPr>
            <p:cNvSpPr txBox="1"/>
            <p:nvPr/>
          </p:nvSpPr>
          <p:spPr>
            <a:xfrm>
              <a:off x="7290432" y="7219933"/>
              <a:ext cx="217297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440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Montserrat" pitchFamily="2" charset="77"/>
                </a:rPr>
                <a:t>APIs</a:t>
              </a:r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B061A6C9-7ED6-0344-A9B7-A337FB48E324}"/>
              </a:ext>
            </a:extLst>
          </p:cNvPr>
          <p:cNvGrpSpPr/>
          <p:nvPr/>
        </p:nvGrpSpPr>
        <p:grpSpPr>
          <a:xfrm>
            <a:off x="9905999" y="4981274"/>
            <a:ext cx="2172977" cy="2078740"/>
            <a:chOff x="8356241" y="8022869"/>
            <a:chExt cx="2172977" cy="2078740"/>
          </a:xfrm>
        </p:grpSpPr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6514CE7C-8C92-9649-82F1-C8C17C8A3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00572" y="8022869"/>
              <a:ext cx="1172710" cy="1116336"/>
            </a:xfrm>
            <a:prstGeom prst="rect">
              <a:avLst/>
            </a:prstGeom>
          </p:spPr>
        </p:pic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2A005EBB-DCF4-F04F-8679-C3BD7A060ED1}"/>
                </a:ext>
              </a:extLst>
            </p:cNvPr>
            <p:cNvSpPr txBox="1"/>
            <p:nvPr/>
          </p:nvSpPr>
          <p:spPr>
            <a:xfrm>
              <a:off x="8356241" y="9332168"/>
              <a:ext cx="217297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4400" u="none" strike="noStrike" kern="1200" cap="none" spc="0" normalizeH="0" baseline="0" noProof="0" dirty="0" err="1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Montserrat" pitchFamily="2" charset="77"/>
                </a:rPr>
                <a:t>Stripe</a:t>
              </a:r>
              <a:endParaRPr kumimoji="0" lang="fr-FR" sz="44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Montserrat" pitchFamily="2" charset="77"/>
              </a:endParaRPr>
            </a:p>
          </p:txBody>
        </p:sp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C1DFC631-54E1-4A44-AC80-433810E47B2F}"/>
              </a:ext>
            </a:extLst>
          </p:cNvPr>
          <p:cNvGrpSpPr/>
          <p:nvPr/>
        </p:nvGrpSpPr>
        <p:grpSpPr>
          <a:xfrm>
            <a:off x="8355480" y="2980903"/>
            <a:ext cx="2172978" cy="2072567"/>
            <a:chOff x="13119127" y="4172766"/>
            <a:chExt cx="2172978" cy="2072567"/>
          </a:xfrm>
        </p:grpSpPr>
        <p:pic>
          <p:nvPicPr>
            <p:cNvPr id="54" name="Image 53">
              <a:extLst>
                <a:ext uri="{FF2B5EF4-FFF2-40B4-BE49-F238E27FC236}">
                  <a16:creationId xmlns:a16="http://schemas.microsoft.com/office/drawing/2014/main" id="{21C783CC-BE4E-564D-8C48-1DCD7E60D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582409" y="4172766"/>
              <a:ext cx="1201769" cy="1110550"/>
            </a:xfrm>
            <a:prstGeom prst="rect">
              <a:avLst/>
            </a:prstGeom>
          </p:spPr>
        </p:pic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D0429B30-E2C7-BF40-94B7-79475B48EF72}"/>
                </a:ext>
              </a:extLst>
            </p:cNvPr>
            <p:cNvSpPr txBox="1"/>
            <p:nvPr/>
          </p:nvSpPr>
          <p:spPr>
            <a:xfrm>
              <a:off x="13119127" y="5475892"/>
              <a:ext cx="217297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440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Montserrat" pitchFamily="2" charset="77"/>
                </a:rPr>
                <a:t>Ruby</a:t>
              </a:r>
            </a:p>
          </p:txBody>
        </p:sp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4979AE7E-6BA7-4A47-880C-99E159BE8D6E}"/>
              </a:ext>
            </a:extLst>
          </p:cNvPr>
          <p:cNvGrpSpPr/>
          <p:nvPr/>
        </p:nvGrpSpPr>
        <p:grpSpPr>
          <a:xfrm>
            <a:off x="6884925" y="585950"/>
            <a:ext cx="2455737" cy="2185254"/>
            <a:chOff x="7898942" y="4669784"/>
            <a:chExt cx="2455737" cy="2185254"/>
          </a:xfrm>
        </p:grpSpPr>
        <p:pic>
          <p:nvPicPr>
            <p:cNvPr id="60" name="Image 59">
              <a:extLst>
                <a:ext uri="{FF2B5EF4-FFF2-40B4-BE49-F238E27FC236}">
                  <a16:creationId xmlns:a16="http://schemas.microsoft.com/office/drawing/2014/main" id="{A287B41E-7AF7-CE41-916E-111F457EC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69768" y="4669784"/>
              <a:ext cx="1172710" cy="1172710"/>
            </a:xfrm>
            <a:prstGeom prst="rect">
              <a:avLst/>
            </a:prstGeom>
          </p:spPr>
        </p:pic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5621758B-D6E1-E847-A104-8206D70480CE}"/>
                </a:ext>
              </a:extLst>
            </p:cNvPr>
            <p:cNvSpPr txBox="1"/>
            <p:nvPr/>
          </p:nvSpPr>
          <p:spPr>
            <a:xfrm>
              <a:off x="7898942" y="6085597"/>
              <a:ext cx="245573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440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Montserrat" pitchFamily="2" charset="77"/>
                </a:rPr>
                <a:t>Python</a:t>
              </a:r>
            </a:p>
          </p:txBody>
        </p:sp>
      </p:grp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D05203DF-BBED-7841-8176-D7FBFA3FC68A}"/>
              </a:ext>
            </a:extLst>
          </p:cNvPr>
          <p:cNvGrpSpPr/>
          <p:nvPr/>
        </p:nvGrpSpPr>
        <p:grpSpPr>
          <a:xfrm>
            <a:off x="12064820" y="2929967"/>
            <a:ext cx="2172978" cy="1864903"/>
            <a:chOff x="10933293" y="4400692"/>
            <a:chExt cx="2172978" cy="1864903"/>
          </a:xfrm>
        </p:grpSpPr>
        <p:pic>
          <p:nvPicPr>
            <p:cNvPr id="63" name="Image 62">
              <a:extLst>
                <a:ext uri="{FF2B5EF4-FFF2-40B4-BE49-F238E27FC236}">
                  <a16:creationId xmlns:a16="http://schemas.microsoft.com/office/drawing/2014/main" id="{685AA862-8A2B-0444-89E8-86663DA25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799294" y="4400692"/>
              <a:ext cx="742500" cy="792000"/>
            </a:xfrm>
            <a:prstGeom prst="rect">
              <a:avLst/>
            </a:prstGeom>
          </p:spPr>
        </p:pic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5FD44756-564B-504A-92AC-1E28B8BEE125}"/>
                </a:ext>
              </a:extLst>
            </p:cNvPr>
            <p:cNvSpPr txBox="1"/>
            <p:nvPr/>
          </p:nvSpPr>
          <p:spPr>
            <a:xfrm>
              <a:off x="10933293" y="5496154"/>
              <a:ext cx="217297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440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Montserrat" pitchFamily="2" charset="77"/>
                </a:rPr>
                <a:t>Rails</a:t>
              </a:r>
            </a:p>
          </p:txBody>
        </p:sp>
      </p:grp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F865651F-C5CE-B240-9449-102AD5A5B8B9}"/>
              </a:ext>
            </a:extLst>
          </p:cNvPr>
          <p:cNvGrpSpPr/>
          <p:nvPr/>
        </p:nvGrpSpPr>
        <p:grpSpPr>
          <a:xfrm>
            <a:off x="9842840" y="570887"/>
            <a:ext cx="2796100" cy="2024568"/>
            <a:chOff x="8494484" y="4427861"/>
            <a:chExt cx="2796100" cy="2024568"/>
          </a:xfrm>
        </p:grpSpPr>
        <p:pic>
          <p:nvPicPr>
            <p:cNvPr id="69" name="Image 68">
              <a:extLst>
                <a:ext uri="{FF2B5EF4-FFF2-40B4-BE49-F238E27FC236}">
                  <a16:creationId xmlns:a16="http://schemas.microsoft.com/office/drawing/2014/main" id="{52BF7D82-CE51-9649-A011-AD02C2A5B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726356" y="4427861"/>
              <a:ext cx="688292" cy="792000"/>
            </a:xfrm>
            <a:prstGeom prst="rect">
              <a:avLst/>
            </a:prstGeom>
          </p:spPr>
        </p:pic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86211D52-73FF-E344-83DF-F345B0C2DCE2}"/>
                </a:ext>
              </a:extLst>
            </p:cNvPr>
            <p:cNvSpPr txBox="1"/>
            <p:nvPr/>
          </p:nvSpPr>
          <p:spPr>
            <a:xfrm>
              <a:off x="8494484" y="5682988"/>
              <a:ext cx="27961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440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Montserrat" pitchFamily="2" charset="77"/>
                </a:rPr>
                <a:t>Django</a:t>
              </a:r>
            </a:p>
          </p:txBody>
        </p:sp>
      </p:grpSp>
      <p:grpSp>
        <p:nvGrpSpPr>
          <p:cNvPr id="74" name="Groupe 73">
            <a:extLst>
              <a:ext uri="{FF2B5EF4-FFF2-40B4-BE49-F238E27FC236}">
                <a16:creationId xmlns:a16="http://schemas.microsoft.com/office/drawing/2014/main" id="{99453284-67FE-444F-812D-C5871CF72502}"/>
              </a:ext>
            </a:extLst>
          </p:cNvPr>
          <p:cNvGrpSpPr/>
          <p:nvPr/>
        </p:nvGrpSpPr>
        <p:grpSpPr>
          <a:xfrm>
            <a:off x="8845900" y="7271547"/>
            <a:ext cx="3031795" cy="1965620"/>
            <a:chOff x="5950466" y="8394217"/>
            <a:chExt cx="3031795" cy="1965620"/>
          </a:xfrm>
        </p:grpSpPr>
        <p:pic>
          <p:nvPicPr>
            <p:cNvPr id="75" name="Image 74">
              <a:extLst>
                <a:ext uri="{FF2B5EF4-FFF2-40B4-BE49-F238E27FC236}">
                  <a16:creationId xmlns:a16="http://schemas.microsoft.com/office/drawing/2014/main" id="{C1B1D820-2BC7-364D-834F-CF777832A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428363" y="8394217"/>
              <a:ext cx="792000" cy="792000"/>
            </a:xfrm>
            <a:prstGeom prst="rect">
              <a:avLst/>
            </a:prstGeom>
          </p:spPr>
        </p:pic>
        <p:sp>
          <p:nvSpPr>
            <p:cNvPr id="76" name="ZoneTexte 75">
              <a:extLst>
                <a:ext uri="{FF2B5EF4-FFF2-40B4-BE49-F238E27FC236}">
                  <a16:creationId xmlns:a16="http://schemas.microsoft.com/office/drawing/2014/main" id="{8056B375-015C-C545-B005-9FB925D14DEF}"/>
                </a:ext>
              </a:extLst>
            </p:cNvPr>
            <p:cNvSpPr txBox="1"/>
            <p:nvPr/>
          </p:nvSpPr>
          <p:spPr>
            <a:xfrm>
              <a:off x="5950466" y="9590396"/>
              <a:ext cx="30317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440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Montserrat" pitchFamily="2" charset="77"/>
                </a:rPr>
                <a:t>GitHub</a:t>
              </a: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7894F890-FF97-8F47-AF79-8F017C0EEADB}"/>
              </a:ext>
            </a:extLst>
          </p:cNvPr>
          <p:cNvSpPr/>
          <p:nvPr/>
        </p:nvSpPr>
        <p:spPr>
          <a:xfrm>
            <a:off x="0" y="809908"/>
            <a:ext cx="6106431" cy="2139977"/>
          </a:xfrm>
          <a:prstGeom prst="rect">
            <a:avLst/>
          </a:prstGeom>
          <a:noFill/>
        </p:spPr>
        <p:txBody>
          <a:bodyPr wrap="square" lIns="180000" rIns="18000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altLang="fr-FR" sz="5400" kern="0" dirty="0">
                <a:solidFill>
                  <a:srgbClr val="293847"/>
                </a:solidFill>
                <a:latin typeface="Montserrat" pitchFamily="2" charset="77"/>
              </a:rPr>
              <a:t>Outils Back-end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altLang="fr-FR" sz="4400" kern="0" dirty="0">
                <a:solidFill>
                  <a:srgbClr val="293847"/>
                </a:solidFill>
                <a:latin typeface="Montserrat" pitchFamily="2" charset="77"/>
              </a:rPr>
              <a:t>(programmation)</a:t>
            </a:r>
          </a:p>
        </p:txBody>
      </p:sp>
      <p:pic>
        <p:nvPicPr>
          <p:cNvPr id="40" name="Picture 4" descr="Photos gratuites de afficher, alphabets, blanc">
            <a:extLst>
              <a:ext uri="{FF2B5EF4-FFF2-40B4-BE49-F238E27FC236}">
                <a16:creationId xmlns:a16="http://schemas.microsoft.com/office/drawing/2014/main" id="{CFF6FAA0-1441-264A-B8D6-C3E1B37D7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15" y="3520282"/>
            <a:ext cx="5209607" cy="392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Image 72">
            <a:extLst>
              <a:ext uri="{FF2B5EF4-FFF2-40B4-BE49-F238E27FC236}">
                <a16:creationId xmlns:a16="http://schemas.microsoft.com/office/drawing/2014/main" id="{2A427F9C-07AA-5649-879E-35E02F612D8C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32290" t="14828" r="1704" b="49998"/>
          <a:stretch/>
        </p:blipFill>
        <p:spPr>
          <a:xfrm>
            <a:off x="17551014" y="3112197"/>
            <a:ext cx="2280110" cy="1308847"/>
          </a:xfrm>
          <a:prstGeom prst="rect">
            <a:avLst/>
          </a:prstGeom>
        </p:spPr>
      </p:pic>
      <p:pic>
        <p:nvPicPr>
          <p:cNvPr id="79" name="Image 78">
            <a:extLst>
              <a:ext uri="{FF2B5EF4-FFF2-40B4-BE49-F238E27FC236}">
                <a16:creationId xmlns:a16="http://schemas.microsoft.com/office/drawing/2014/main" id="{23AC894E-4A81-B94C-9F4C-2F7A5B94361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4524192" y="6647956"/>
            <a:ext cx="5326809" cy="3577014"/>
          </a:xfrm>
          <a:prstGeom prst="rect">
            <a:avLst/>
          </a:prstGeom>
        </p:spPr>
      </p:pic>
      <p:pic>
        <p:nvPicPr>
          <p:cNvPr id="80" name="Image 79">
            <a:extLst>
              <a:ext uri="{FF2B5EF4-FFF2-40B4-BE49-F238E27FC236}">
                <a16:creationId xmlns:a16="http://schemas.microsoft.com/office/drawing/2014/main" id="{0CA66342-A786-2A40-B980-0D5D2B94A0AF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269" t="53904" r="4089" b="1"/>
          <a:stretch/>
        </p:blipFill>
        <p:spPr>
          <a:xfrm>
            <a:off x="16116187" y="-1821259"/>
            <a:ext cx="2483577" cy="2530293"/>
          </a:xfrm>
          <a:prstGeom prst="rect">
            <a:avLst/>
          </a:prstGeom>
        </p:spPr>
      </p:pic>
      <p:pic>
        <p:nvPicPr>
          <p:cNvPr id="84" name="Image 83">
            <a:extLst>
              <a:ext uri="{FF2B5EF4-FFF2-40B4-BE49-F238E27FC236}">
                <a16:creationId xmlns:a16="http://schemas.microsoft.com/office/drawing/2014/main" id="{C3425AF0-0BEE-DE42-B44A-7CF44C8EA324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9714" t="28160" r="5232" b="11601"/>
          <a:stretch/>
        </p:blipFill>
        <p:spPr>
          <a:xfrm>
            <a:off x="23977146" y="-36880"/>
            <a:ext cx="819137" cy="1322615"/>
          </a:xfrm>
          <a:prstGeom prst="rect">
            <a:avLst/>
          </a:prstGeom>
        </p:spPr>
      </p:pic>
      <p:pic>
        <p:nvPicPr>
          <p:cNvPr id="85" name="Image 84">
            <a:extLst>
              <a:ext uri="{FF2B5EF4-FFF2-40B4-BE49-F238E27FC236}">
                <a16:creationId xmlns:a16="http://schemas.microsoft.com/office/drawing/2014/main" id="{08347D1C-C4CE-C144-B2EB-652D8F6735B2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2848" t="14828" r="5019" b="51995"/>
          <a:stretch/>
        </p:blipFill>
        <p:spPr>
          <a:xfrm>
            <a:off x="22822211" y="-315858"/>
            <a:ext cx="991917" cy="160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59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60179B5-E675-BB4A-BB4F-38771C4674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478" t="18947" r="12702" b="15342"/>
          <a:stretch/>
        </p:blipFill>
        <p:spPr>
          <a:xfrm>
            <a:off x="440198" y="838891"/>
            <a:ext cx="3743865" cy="24284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FA2FD72-3BC4-AF4D-A8DD-32D0AAA4788B}"/>
              </a:ext>
            </a:extLst>
          </p:cNvPr>
          <p:cNvSpPr/>
          <p:nvPr/>
        </p:nvSpPr>
        <p:spPr>
          <a:xfrm>
            <a:off x="-450585" y="4264126"/>
            <a:ext cx="5681800" cy="2139977"/>
          </a:xfrm>
          <a:prstGeom prst="rect">
            <a:avLst/>
          </a:prstGeom>
          <a:noFill/>
        </p:spPr>
        <p:txBody>
          <a:bodyPr wrap="square" lIns="180000" rIns="18000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altLang="fr-FR" sz="4800" kern="0" dirty="0">
                <a:solidFill>
                  <a:schemeClr val="bg1"/>
                </a:solidFill>
                <a:latin typeface="Montserrat" pitchFamily="2" charset="77"/>
              </a:rPr>
              <a:t>FORMATION WEB</a:t>
            </a:r>
            <a:endParaRPr lang="fr-FR" altLang="fr-FR" sz="4000" kern="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1511D4B-8D1D-EF4A-8327-5BD918591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9996" y="415498"/>
            <a:ext cx="8905044" cy="88626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>
              <a:lnSpc>
                <a:spcPct val="150000"/>
              </a:lnSpc>
              <a:spcAft>
                <a:spcPts val="600"/>
              </a:spcAft>
              <a:defRPr/>
            </a:pPr>
            <a:r>
              <a:rPr lang="fr-FR" altLang="fr-FR" sz="4000" b="1" dirty="0">
                <a:solidFill>
                  <a:prstClr val="black">
                    <a:lumMod val="65000"/>
                    <a:lumOff val="35000"/>
                  </a:prstClr>
                </a:solidFill>
                <a:latin typeface="Montserrat SemiBold" pitchFamily="2" charset="77"/>
              </a:rPr>
              <a:t>Le Wagon - </a:t>
            </a:r>
            <a:r>
              <a:rPr lang="fr-FR" altLang="fr-FR" sz="40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Montserrat SemiBold" pitchFamily="2" charset="77"/>
              </a:rPr>
              <a:t>Bootcamp</a:t>
            </a:r>
            <a:r>
              <a:rPr lang="fr-FR" altLang="fr-FR" sz="4000" b="1" dirty="0">
                <a:solidFill>
                  <a:prstClr val="black">
                    <a:lumMod val="65000"/>
                    <a:lumOff val="35000"/>
                  </a:prstClr>
                </a:solidFill>
                <a:latin typeface="Montserrat SemiBold" pitchFamily="2" charset="77"/>
              </a:rPr>
              <a:t> "Développeur Web </a:t>
            </a:r>
            <a:r>
              <a:rPr lang="fr-FR" altLang="fr-FR" sz="40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Montserrat SemiBold" pitchFamily="2" charset="77"/>
              </a:rPr>
              <a:t>Fullstack</a:t>
            </a:r>
            <a:r>
              <a:rPr lang="fr-FR" altLang="fr-FR" sz="4000" b="1" dirty="0">
                <a:solidFill>
                  <a:prstClr val="black">
                    <a:lumMod val="65000"/>
                    <a:lumOff val="35000"/>
                  </a:prstClr>
                </a:solidFill>
                <a:latin typeface="Montserrat SemiBold" pitchFamily="2" charset="77"/>
              </a:rPr>
              <a:t>"   </a:t>
            </a:r>
          </a:p>
          <a:p>
            <a:pPr lvl="0" defTabSz="914400">
              <a:lnSpc>
                <a:spcPct val="150000"/>
              </a:lnSpc>
              <a:defRPr/>
            </a:pPr>
            <a:r>
              <a:rPr lang="fr-FR" altLang="fr-FR" sz="3600" dirty="0">
                <a:solidFill>
                  <a:prstClr val="black">
                    <a:lumMod val="65000"/>
                    <a:lumOff val="35000"/>
                  </a:prstClr>
                </a:solidFill>
                <a:latin typeface="Montserrat" pitchFamily="2" charset="77"/>
              </a:rPr>
              <a:t>Formation intensive pour apprendre à coder des applications web.  </a:t>
            </a:r>
          </a:p>
          <a:p>
            <a:pPr lvl="0" defTabSz="914400">
              <a:lnSpc>
                <a:spcPct val="150000"/>
              </a:lnSpc>
              <a:defRPr/>
            </a:pPr>
            <a:r>
              <a:rPr lang="fr-FR" altLang="fr-FR" sz="3600" dirty="0">
                <a:solidFill>
                  <a:prstClr val="black">
                    <a:lumMod val="65000"/>
                    <a:lumOff val="35000"/>
                  </a:prstClr>
                </a:solidFill>
                <a:latin typeface="Montserrat" pitchFamily="2" charset="77"/>
              </a:rPr>
              <a:t>(Certification RNFCP niveau Bac+3/4)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fr-FR" altLang="fr-FR" sz="4000" b="1" dirty="0">
              <a:solidFill>
                <a:prstClr val="black">
                  <a:lumMod val="65000"/>
                  <a:lumOff val="35000"/>
                </a:prstClr>
              </a:solidFill>
              <a:latin typeface="Montserrat SemiBold" pitchFamily="2" charset="7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fr-FR" altLang="fr-FR" sz="4000" b="1" dirty="0">
                <a:solidFill>
                  <a:prstClr val="black">
                    <a:lumMod val="65000"/>
                    <a:lumOff val="35000"/>
                  </a:prstClr>
                </a:solidFill>
                <a:latin typeface="Montserrat SemiBold" pitchFamily="2" charset="77"/>
              </a:rPr>
              <a:t>Harvard Computer Science  </a:t>
            </a:r>
            <a:endParaRPr kumimoji="0" lang="fr-FR" altLang="fr-FR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fr-F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Spécialisation en programmation </a:t>
            </a:r>
            <a:r>
              <a:rPr lang="fr-FR" altLang="fr-FR" sz="3600" dirty="0">
                <a:solidFill>
                  <a:prstClr val="black">
                    <a:lumMod val="65000"/>
                    <a:lumOff val="35000"/>
                  </a:prstClr>
                </a:solidFill>
                <a:latin typeface="Montserrat" pitchFamily="2" charset="77"/>
              </a:rPr>
              <a:t>w</a:t>
            </a:r>
            <a:r>
              <a:rPr kumimoji="0" lang="fr-FR" altLang="fr-FR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eb</a:t>
            </a:r>
            <a:r>
              <a:rPr kumimoji="0" lang="fr-FR" altLang="fr-F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avec Python et </a:t>
            </a:r>
            <a:r>
              <a:rPr kumimoji="0" lang="fr-FR" altLang="fr-FR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Javascript</a:t>
            </a:r>
            <a:r>
              <a:rPr lang="fr-FR" altLang="fr-FR" sz="3600" dirty="0">
                <a:solidFill>
                  <a:prstClr val="black">
                    <a:lumMod val="65000"/>
                    <a:lumOff val="35000"/>
                  </a:prstClr>
                </a:solidFill>
                <a:latin typeface="Montserrat" pitchFamily="2" charset="77"/>
              </a:rPr>
              <a:t>  (CS50web)</a:t>
            </a:r>
            <a:r>
              <a:rPr kumimoji="0" lang="fr-FR" altLang="fr-F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   </a:t>
            </a:r>
            <a:r>
              <a:rPr kumimoji="0" lang="fr-FR" altLang="fr-F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        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BA4DD68A-B61F-DE4C-BCC7-EF0C56820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596" y="663015"/>
            <a:ext cx="1116000" cy="11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4BA45A-2907-B840-9491-7E9C9FBF705E}"/>
              </a:ext>
            </a:extLst>
          </p:cNvPr>
          <p:cNvSpPr/>
          <p:nvPr/>
        </p:nvSpPr>
        <p:spPr>
          <a:xfrm>
            <a:off x="5370859" y="7459793"/>
            <a:ext cx="16062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fr-F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2020</a:t>
            </a:r>
            <a:endParaRPr kumimoji="0" lang="fr-F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F34466-8C1F-9441-80F1-8AD2FC26B108}"/>
              </a:ext>
            </a:extLst>
          </p:cNvPr>
          <p:cNvSpPr/>
          <p:nvPr/>
        </p:nvSpPr>
        <p:spPr>
          <a:xfrm>
            <a:off x="5370859" y="2090525"/>
            <a:ext cx="21574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fr-F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2019</a:t>
            </a:r>
            <a:endParaRPr kumimoji="0" lang="fr-F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28690DB1-132B-F945-8F5A-3CB231FF6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596" y="5969080"/>
            <a:ext cx="1116000" cy="11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217ACA0-01C6-EA45-891D-31D1A75630C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2848" t="14828" r="5019" b="51995"/>
          <a:stretch/>
        </p:blipFill>
        <p:spPr>
          <a:xfrm>
            <a:off x="1331353" y="6532294"/>
            <a:ext cx="991917" cy="160159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3B3AB45-ECC9-1044-A3F3-F51BEA4A2E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708" t="5274" r="17647"/>
          <a:stretch/>
        </p:blipFill>
        <p:spPr>
          <a:xfrm>
            <a:off x="2390314" y="6811272"/>
            <a:ext cx="643355" cy="128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6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FA2FD72-3BC4-AF4D-A8DD-32D0AAA4788B}"/>
              </a:ext>
            </a:extLst>
          </p:cNvPr>
          <p:cNvSpPr/>
          <p:nvPr/>
        </p:nvSpPr>
        <p:spPr>
          <a:xfrm>
            <a:off x="-632741" y="5691039"/>
            <a:ext cx="5681800" cy="2139977"/>
          </a:xfrm>
          <a:prstGeom prst="rect">
            <a:avLst/>
          </a:prstGeom>
          <a:noFill/>
        </p:spPr>
        <p:txBody>
          <a:bodyPr wrap="square" lIns="180000" rIns="18000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altLang="fr-FR" sz="4800" kern="0" dirty="0">
                <a:solidFill>
                  <a:schemeClr val="bg1"/>
                </a:solidFill>
                <a:latin typeface="Montserrat" pitchFamily="2" charset="77"/>
              </a:rPr>
              <a:t>PARCOURS</a:t>
            </a:r>
            <a:endParaRPr lang="fr-FR" altLang="fr-FR" sz="4000" kern="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1511D4B-8D1D-EF4A-8327-5BD918591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2089" y="1196935"/>
            <a:ext cx="8995104" cy="87207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>
              <a:lnSpc>
                <a:spcPts val="3880"/>
              </a:lnSpc>
              <a:spcAft>
                <a:spcPts val="600"/>
              </a:spcAft>
              <a:defRPr/>
            </a:pPr>
            <a:endParaRPr lang="fr-FR" altLang="fr-FR" sz="3600" dirty="0">
              <a:solidFill>
                <a:prstClr val="black">
                  <a:lumMod val="65000"/>
                  <a:lumOff val="35000"/>
                </a:prstClr>
              </a:solidFill>
              <a:latin typeface="Montserrat" pitchFamily="2" charset="77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E2C8492-D94B-DC4E-9373-8265559FA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4" y="2718052"/>
            <a:ext cx="2907550" cy="2907550"/>
          </a:xfrm>
          <a:prstGeom prst="ellipse">
            <a:avLst/>
          </a:prstGeom>
        </p:spPr>
      </p:pic>
      <p:sp>
        <p:nvSpPr>
          <p:cNvPr id="11" name="Rectangle 4">
            <a:extLst>
              <a:ext uri="{FF2B5EF4-FFF2-40B4-BE49-F238E27FC236}">
                <a16:creationId xmlns:a16="http://schemas.microsoft.com/office/drawing/2014/main" id="{2EF8A471-62C0-1441-BB4F-3FCC4E4A4C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9059" y="222955"/>
            <a:ext cx="10973134" cy="56289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fr-FR" altLang="fr-FR" sz="3600" dirty="0">
                <a:solidFill>
                  <a:prstClr val="black">
                    <a:lumMod val="65000"/>
                    <a:lumOff val="35000"/>
                  </a:prstClr>
                </a:solidFill>
                <a:latin typeface="Montserrat" pitchFamily="2" charset="77"/>
              </a:rPr>
              <a:t>Après </a:t>
            </a:r>
            <a:r>
              <a:rPr lang="fr-FR" altLang="fr-FR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Montserrat" pitchFamily="2" charset="77"/>
              </a:rPr>
              <a:t>10 ans d’expérience </a:t>
            </a:r>
            <a:r>
              <a:rPr lang="fr-FR" altLang="fr-FR" sz="3600" dirty="0">
                <a:solidFill>
                  <a:prstClr val="black">
                    <a:lumMod val="65000"/>
                    <a:lumOff val="35000"/>
                  </a:prstClr>
                </a:solidFill>
                <a:latin typeface="Montserrat" pitchFamily="2" charset="77"/>
              </a:rPr>
              <a:t>en gestion de projets </a:t>
            </a:r>
            <a:r>
              <a:rPr lang="fr-FR" altLang="fr-FR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Montserrat" pitchFamily="2" charset="77"/>
              </a:rPr>
              <a:t>digitaux</a:t>
            </a:r>
            <a:r>
              <a:rPr lang="fr-FR" altLang="fr-FR" sz="3600" dirty="0">
                <a:solidFill>
                  <a:prstClr val="black">
                    <a:lumMod val="65000"/>
                    <a:lumOff val="35000"/>
                  </a:prstClr>
                </a:solidFill>
                <a:latin typeface="Montserrat" pitchFamily="2" charset="77"/>
              </a:rPr>
              <a:t>, en France et à l’international, j’ai décidé d’apprendre à </a:t>
            </a:r>
            <a:r>
              <a:rPr lang="fr-FR" altLang="fr-FR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Montserrat" pitchFamily="2" charset="77"/>
              </a:rPr>
              <a:t>coder.</a:t>
            </a:r>
            <a:r>
              <a:rPr lang="fr-FR" altLang="fr-FR" sz="3600" dirty="0">
                <a:solidFill>
                  <a:prstClr val="black">
                    <a:lumMod val="65000"/>
                    <a:lumOff val="35000"/>
                  </a:prstClr>
                </a:solidFill>
                <a:latin typeface="Montserrat" pitchFamily="2" charset="77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altLang="fr-FR" sz="3600" dirty="0">
                <a:solidFill>
                  <a:prstClr val="black">
                    <a:lumMod val="65000"/>
                    <a:lumOff val="35000"/>
                  </a:prstClr>
                </a:solidFill>
                <a:latin typeface="Montserrat" pitchFamily="2" charset="77"/>
              </a:rPr>
              <a:t>Je me suis </a:t>
            </a:r>
            <a:r>
              <a:rPr lang="fr-FR" altLang="fr-FR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Montserrat" pitchFamily="2" charset="77"/>
              </a:rPr>
              <a:t>passionnée </a:t>
            </a:r>
            <a:r>
              <a:rPr lang="fr-FR" altLang="fr-FR" sz="3600" dirty="0">
                <a:solidFill>
                  <a:prstClr val="black">
                    <a:lumMod val="65000"/>
                    <a:lumOff val="35000"/>
                  </a:prstClr>
                </a:solidFill>
                <a:latin typeface="Montserrat" pitchFamily="2" charset="77"/>
              </a:rPr>
              <a:t>pour la création d’applications web et suis devenue Développeur </a:t>
            </a:r>
            <a:r>
              <a:rPr lang="fr-FR" altLang="fr-FR" sz="36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Montserrat" pitchFamily="2" charset="77"/>
              </a:rPr>
              <a:t>Fullstack</a:t>
            </a:r>
            <a:r>
              <a:rPr lang="fr-FR" altLang="fr-FR" sz="3600" dirty="0">
                <a:solidFill>
                  <a:prstClr val="black">
                    <a:lumMod val="65000"/>
                    <a:lumOff val="35000"/>
                  </a:prstClr>
                </a:solidFill>
                <a:latin typeface="Montserrat" pitchFamily="2" charset="77"/>
              </a:rPr>
              <a:t> en </a:t>
            </a:r>
            <a:r>
              <a:rPr lang="fr-FR" altLang="fr-FR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Montserrat" pitchFamily="2" charset="77"/>
              </a:rPr>
              <a:t>freelance</a:t>
            </a:r>
            <a:r>
              <a:rPr lang="fr-FR" altLang="fr-FR" sz="3600" dirty="0">
                <a:solidFill>
                  <a:prstClr val="black">
                    <a:lumMod val="65000"/>
                    <a:lumOff val="35000"/>
                  </a:prstClr>
                </a:solidFill>
                <a:latin typeface="Montserrat" pitchFamily="2" charset="77"/>
              </a:rPr>
              <a:t>. 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9FC68BC4-8271-984C-BF6E-01A54A7D36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37"/>
          <a:stretch/>
        </p:blipFill>
        <p:spPr bwMode="auto">
          <a:xfrm>
            <a:off x="5065304" y="6785874"/>
            <a:ext cx="647403" cy="67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EB2E504-C655-8547-BC04-3A37571A643A}"/>
              </a:ext>
            </a:extLst>
          </p:cNvPr>
          <p:cNvSpPr/>
          <p:nvPr/>
        </p:nvSpPr>
        <p:spPr>
          <a:xfrm>
            <a:off x="4784513" y="7435694"/>
            <a:ext cx="1208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fr-F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2009</a:t>
            </a:r>
            <a:endParaRPr lang="fr-FR" sz="3200" dirty="0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187DF0CF-6086-0E46-938E-D51ED949C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6888" y="6730599"/>
            <a:ext cx="9745306" cy="269748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fr-FR" altLang="fr-FR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Montserrat" pitchFamily="2" charset="77"/>
              </a:rPr>
              <a:t>ESCP Europe Business </a:t>
            </a:r>
            <a:r>
              <a:rPr lang="fr-FR" altLang="fr-FR" sz="36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Montserrat" pitchFamily="2" charset="77"/>
              </a:rPr>
              <a:t>School</a:t>
            </a:r>
            <a:r>
              <a:rPr lang="fr-FR" altLang="fr-FR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Montserrat" pitchFamily="2" charset="77"/>
              </a:rPr>
              <a:t> </a:t>
            </a:r>
            <a:r>
              <a:rPr lang="fr-FR" altLang="fr-FR" sz="3600" dirty="0">
                <a:solidFill>
                  <a:prstClr val="black">
                    <a:lumMod val="65000"/>
                    <a:lumOff val="35000"/>
                  </a:prstClr>
                </a:solidFill>
                <a:latin typeface="Montserrat" pitchFamily="2" charset="77"/>
              </a:rPr>
              <a:t>(Paris)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altLang="fr-FR" sz="3600" dirty="0">
                <a:solidFill>
                  <a:prstClr val="black">
                    <a:lumMod val="65000"/>
                    <a:lumOff val="35000"/>
                  </a:prstClr>
                </a:solidFill>
                <a:latin typeface="Montserrat" pitchFamily="2" charset="77"/>
              </a:rPr>
              <a:t>Master en Management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altLang="fr-FR" sz="3600" dirty="0">
              <a:solidFill>
                <a:prstClr val="black">
                  <a:lumMod val="65000"/>
                  <a:lumOff val="35000"/>
                </a:prstClr>
              </a:solidFill>
              <a:latin typeface="Montserrat" pitchFamily="2" charset="77"/>
            </a:endParaRPr>
          </a:p>
          <a:p>
            <a:pPr>
              <a:spcAft>
                <a:spcPts val="400"/>
              </a:spcAft>
            </a:pPr>
            <a:r>
              <a:rPr lang="fr-FR" sz="36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Montserrat" pitchFamily="2" charset="77"/>
              </a:rPr>
              <a:t>Indian</a:t>
            </a:r>
            <a:r>
              <a:rPr lang="fr-FR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Montserrat" pitchFamily="2" charset="77"/>
              </a:rPr>
              <a:t> Institute of Management </a:t>
            </a:r>
          </a:p>
          <a:p>
            <a:r>
              <a:rPr lang="fr-FR" sz="3600" dirty="0">
                <a:solidFill>
                  <a:prstClr val="black">
                    <a:lumMod val="65000"/>
                    <a:lumOff val="35000"/>
                  </a:prstClr>
                </a:solidFill>
                <a:latin typeface="Montserrat" pitchFamily="2" charset="77"/>
              </a:rPr>
              <a:t>Semestre d'études en Inde (Ahmedabad).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13755047-1828-4D44-8C86-463A628757E2}"/>
              </a:ext>
            </a:extLst>
          </p:cNvPr>
          <p:cNvCxnSpPr/>
          <p:nvPr/>
        </p:nvCxnSpPr>
        <p:spPr>
          <a:xfrm>
            <a:off x="8100219" y="6184482"/>
            <a:ext cx="2461846" cy="0"/>
          </a:xfrm>
          <a:prstGeom prst="line">
            <a:avLst/>
          </a:prstGeom>
          <a:ln>
            <a:solidFill>
              <a:srgbClr val="BBCE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 17">
            <a:extLst>
              <a:ext uri="{FF2B5EF4-FFF2-40B4-BE49-F238E27FC236}">
                <a16:creationId xmlns:a16="http://schemas.microsoft.com/office/drawing/2014/main" id="{2E952E95-3727-2C4B-81EA-458514F4F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5315" y="8160162"/>
            <a:ext cx="647380" cy="67128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B0B8E61-428B-094C-B4AE-3CEDB164073D}"/>
              </a:ext>
            </a:extLst>
          </p:cNvPr>
          <p:cNvSpPr/>
          <p:nvPr/>
        </p:nvSpPr>
        <p:spPr>
          <a:xfrm>
            <a:off x="4778902" y="8863418"/>
            <a:ext cx="12202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fr-F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2008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411800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3855</TotalTime>
  <Words>220</Words>
  <Application>Microsoft Macintosh PowerPoint</Application>
  <PresentationFormat>Personnalisé</PresentationFormat>
  <Paragraphs>83</Paragraphs>
  <Slides>10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10</vt:i4>
      </vt:variant>
    </vt:vector>
  </HeadingPairs>
  <TitlesOfParts>
    <vt:vector size="19" baseType="lpstr">
      <vt:lpstr>Arial</vt:lpstr>
      <vt:lpstr>Calibri</vt:lpstr>
      <vt:lpstr>Calibri Light</vt:lpstr>
      <vt:lpstr>Montserrat</vt:lpstr>
      <vt:lpstr>Montserrat Light</vt:lpstr>
      <vt:lpstr>Montserrat SemiBold</vt:lpstr>
      <vt:lpstr>Sorts Mill Goudy</vt:lpstr>
      <vt:lpstr>Thème Office</vt:lpstr>
      <vt:lpstr>1_Thème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Microsoft Office User</dc:creator>
  <cp:lastModifiedBy>Microsoft Office User</cp:lastModifiedBy>
  <cp:revision>127</cp:revision>
  <dcterms:created xsi:type="dcterms:W3CDTF">2020-12-07T13:42:54Z</dcterms:created>
  <dcterms:modified xsi:type="dcterms:W3CDTF">2020-12-10T23:23:09Z</dcterms:modified>
</cp:coreProperties>
</file>